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</p:sldMasterIdLst>
  <p:sldIdLst>
    <p:sldId id="256" r:id="rId5"/>
    <p:sldId id="257" r:id="rId6"/>
    <p:sldId id="259" r:id="rId7"/>
    <p:sldId id="277" r:id="rId8"/>
    <p:sldId id="258" r:id="rId9"/>
    <p:sldId id="261" r:id="rId10"/>
    <p:sldId id="260" r:id="rId11"/>
    <p:sldId id="264" r:id="rId12"/>
    <p:sldId id="262" r:id="rId13"/>
    <p:sldId id="280" r:id="rId14"/>
    <p:sldId id="265" r:id="rId15"/>
    <p:sldId id="263" r:id="rId16"/>
    <p:sldId id="268" r:id="rId17"/>
    <p:sldId id="266" r:id="rId18"/>
    <p:sldId id="278" r:id="rId19"/>
    <p:sldId id="270" r:id="rId20"/>
    <p:sldId id="267" r:id="rId21"/>
    <p:sldId id="271" r:id="rId22"/>
    <p:sldId id="279" r:id="rId23"/>
    <p:sldId id="269" r:id="rId24"/>
    <p:sldId id="273" r:id="rId25"/>
    <p:sldId id="272" r:id="rId26"/>
    <p:sldId id="274" r:id="rId27"/>
    <p:sldId id="275" r:id="rId28"/>
    <p:sldId id="27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C5D011-6705-4D47-B95B-228D2EE41EC8}" v="15" dt="2023-11-10T20:11:41.7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35EAA-ED80-4FF1-942C-82B1D483AF60}"/>
              </a:ext>
            </a:extLst>
          </p:cNvPr>
          <p:cNvSpPr/>
          <p:nvPr/>
        </p:nvSpPr>
        <p:spPr>
          <a:xfrm rot="21133683" flipH="1">
            <a:off x="977627" y="481134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15F49B-3CBC-46CF-AFB5-988852D0479E}"/>
              </a:ext>
            </a:extLst>
          </p:cNvPr>
          <p:cNvSpPr/>
          <p:nvPr/>
        </p:nvSpPr>
        <p:spPr>
          <a:xfrm rot="21133683" flipH="1">
            <a:off x="1010574" y="456230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FF0C0-FC1A-4C5B-9FE5-09BA33FF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2" y="1398181"/>
            <a:ext cx="7134446" cy="2870791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89092-15F8-4341-8D94-9E799301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0835" y="5135527"/>
            <a:ext cx="4397164" cy="105793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7328B-E858-4921-99C2-3B0BE172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1296-9B7B-4EF3-89B3-8B33E60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FE59-6CD1-4D0F-8A06-10CA2D38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0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C77D-9BA0-4A3B-B823-2059DC3C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11DB-C16F-4CED-97C6-73ABD71F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4D3C-7343-4DD7-B816-0D4D66BD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409C8-4D7C-40EE-A12E-59CB555C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22D5-7193-4F59-83B4-3C19E8B1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9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EFA1-A4AB-4CF4-B02E-57AAED57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971" y="1709738"/>
            <a:ext cx="9165772" cy="296327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B406C-F19A-4393-9AD1-A300A7E45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1971" y="4875028"/>
            <a:ext cx="9165772" cy="105262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D7AE7-47F6-4023-8D44-8BA1DAB0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B32FC-A974-44FC-9804-F871EE51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9ADE9-F40E-4E3B-AB8D-68CB1F48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18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4D816-3E01-4EFD-AD9C-783D674D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53D69-34A7-451D-A902-5F6CD1334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722" y="2095500"/>
            <a:ext cx="4999077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1E0E2-7D34-48E0-8795-546D2F00E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1056" y="2095500"/>
            <a:ext cx="5072743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05476-6B6D-4BA3-919B-5335D642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B6D41-07E2-4F6D-BB39-217957FE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0CA9C-BFED-484F-B765-EA8CE4B4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067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4AD2-5208-4201-90A7-F96187619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02129"/>
            <a:ext cx="10326688" cy="1125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3FF53-BE24-42E9-BA12-BC5863CBF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1827804"/>
            <a:ext cx="4968875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4776-6678-4D27-9BE9-5D83FC9E8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0" y="2642191"/>
            <a:ext cx="4968875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CA2E2-5B30-43B4-8FCD-23015451F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1054" y="1827804"/>
            <a:ext cx="5087034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7B7A1-E670-4E7E-AEBA-340893DE8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1054" y="2642191"/>
            <a:ext cx="5087034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4D3AE-982A-4CC3-8456-4D4B0E35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E3087-09F9-4436-8236-8693EA49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413CB-0E24-4F96-AF8C-EE269ACC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291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CAD1C-D319-4A48-8DF9-50699231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D0181-83E0-4AB1-B372-24D6C075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0352C-6317-4DD0-84C4-AE7DDAC5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8F340C5-9EBB-43D9-91F5-F767DBD59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01240" y="1130240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CC812-F2A9-46D4-9B78-6659C68ED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671" y="1932214"/>
            <a:ext cx="6966858" cy="309154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7A37F60-69E7-41AC-BC9A-9DBC3B57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55668" y="1103025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12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6D441F-9FBB-4F90-987A-39793DE0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92B1E-8D5D-45CA-9A8B-53E3B7FE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89E71-49A9-4CE9-AD1D-780A876B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4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053A-B2EE-4E20-9723-6BB0BBD5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3272"/>
            <a:ext cx="3932237" cy="173272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65AB-0DF3-4C86-AB5F-EB65021F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2" y="987425"/>
            <a:ext cx="593974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99FAE-8825-466D-9F1E-3B7BAED2C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550"/>
            <a:ext cx="3932237" cy="35004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A6375-677F-4A58-B98D-18F3DEF8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40F2C-7AE7-481B-856A-B3E26AE8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7C48C-9BD9-41CB-915E-A905B886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42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6DE4-025D-4D93-A5D0-FB458972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15915"/>
            <a:ext cx="3932237" cy="16700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3EE21-471F-4B7B-B7AF-192243A12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6B769-8E40-42E6-8F62-C4347B0C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5744"/>
            <a:ext cx="3932237" cy="35032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84DC6-1AA3-4779-8EDF-F4A87750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7F83E-FAF9-43E1-95CC-6F4EDD76B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D8C7B-B211-4BAF-9C05-09CF993B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90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39E3-FB89-4585-A22D-15851E8D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4B498-70D2-4956-A576-83345B38D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A84CB-FF9E-43D6-8805-B4ABB520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7EE14-0A60-428B-BC0E-A50951E0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A9A22-BBF2-4B23-B17F-B32AC87D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105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CC51B-E0BE-4D50-A04A-571F8BCAE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99550" y="692150"/>
            <a:ext cx="2254250" cy="53099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F5607-7A89-4981-87F4-98BC7CE0A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92150"/>
            <a:ext cx="8108950" cy="53099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0D5BE-275A-42D5-BCE1-357D53FC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25F9A-B406-4028-AC92-D1245051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70F0A-5147-4274-A0A1-BD219179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662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AE2DA9-9BAF-4D46-BC97-20425C5321FD}"/>
              </a:ext>
            </a:extLst>
          </p:cNvPr>
          <p:cNvSpPr/>
          <p:nvPr/>
        </p:nvSpPr>
        <p:spPr>
          <a:xfrm>
            <a:off x="372926" y="367993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68807" y="-29564"/>
                  <a:pt x="11499601" y="84193"/>
                </a:cubicBezTo>
                <a:lnTo>
                  <a:pt x="11496115" y="333210"/>
                </a:lnTo>
                <a:cubicBezTo>
                  <a:pt x="11496285" y="48943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89E99-8A12-4C4F-92F9-95B01D81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1414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1B211-A6C3-4384-AA0B-7A8561A53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726" y="2089298"/>
            <a:ext cx="10333074" cy="382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07E98-5ED3-41C2-BC39-EA8FB826A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834" y="6356350"/>
            <a:ext cx="2604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C1691109-F4F8-4597-962C-A4F4B7960636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93049-EC55-4ABD-8F77-F5A84AE38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56153" y="6356350"/>
            <a:ext cx="3444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1B6DF-CCDC-4ED0-A4B2-1512B668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0263" y="6356350"/>
            <a:ext cx="523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2D2C6CA-56BB-4A08-A1E2-342F83955EDB}"/>
              </a:ext>
            </a:extLst>
          </p:cNvPr>
          <p:cNvSpPr/>
          <p:nvPr/>
        </p:nvSpPr>
        <p:spPr>
          <a:xfrm>
            <a:off x="403284" y="389461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5500 h 6255974"/>
              <a:gd name="connsiteX1" fmla="*/ 11263634 w 11499601"/>
              <a:gd name="connsiteY1" fmla="*/ 16394 h 6255974"/>
              <a:gd name="connsiteX2" fmla="*/ 11499601 w 11499601"/>
              <a:gd name="connsiteY2" fmla="*/ 64794 h 6255974"/>
              <a:gd name="connsiteX3" fmla="*/ 11496115 w 11499601"/>
              <a:gd name="connsiteY3" fmla="*/ 338710 h 6255974"/>
              <a:gd name="connsiteX4" fmla="*/ 11496626 w 11499601"/>
              <a:gd name="connsiteY4" fmla="*/ 807372 h 6255974"/>
              <a:gd name="connsiteX5" fmla="*/ 11482477 w 11499601"/>
              <a:gd name="connsiteY5" fmla="*/ 1840079 h 6255974"/>
              <a:gd name="connsiteX6" fmla="*/ 11478714 w 11499601"/>
              <a:gd name="connsiteY6" fmla="*/ 3525714 h 6255974"/>
              <a:gd name="connsiteX7" fmla="*/ 11419375 w 11499601"/>
              <a:gd name="connsiteY7" fmla="*/ 5987933 h 6255974"/>
              <a:gd name="connsiteX8" fmla="*/ 5959453 w 11499601"/>
              <a:gd name="connsiteY8" fmla="*/ 5978886 h 6255974"/>
              <a:gd name="connsiteX9" fmla="*/ 4858766 w 11499601"/>
              <a:gd name="connsiteY9" fmla="*/ 6005062 h 6255974"/>
              <a:gd name="connsiteX10" fmla="*/ 3239306 w 11499601"/>
              <a:gd name="connsiteY10" fmla="*/ 5978241 h 6255974"/>
              <a:gd name="connsiteX11" fmla="*/ 3217554 w 11499601"/>
              <a:gd name="connsiteY11" fmla="*/ 6011412 h 6255974"/>
              <a:gd name="connsiteX12" fmla="*/ 3219866 w 11499601"/>
              <a:gd name="connsiteY12" fmla="*/ 6255974 h 6255974"/>
              <a:gd name="connsiteX13" fmla="*/ 2870715 w 11499601"/>
              <a:gd name="connsiteY13" fmla="*/ 6061661 h 6255974"/>
              <a:gd name="connsiteX14" fmla="*/ 2785655 w 11499601"/>
              <a:gd name="connsiteY14" fmla="*/ 5978241 h 6255974"/>
              <a:gd name="connsiteX15" fmla="*/ 2301504 w 11499601"/>
              <a:gd name="connsiteY15" fmla="*/ 5973147 h 6255974"/>
              <a:gd name="connsiteX16" fmla="*/ 666073 w 11499601"/>
              <a:gd name="connsiteY16" fmla="*/ 5964071 h 6255974"/>
              <a:gd name="connsiteX17" fmla="*/ 94741 w 11499601"/>
              <a:gd name="connsiteY17" fmla="*/ 5962915 h 6255974"/>
              <a:gd name="connsiteX18" fmla="*/ 37859 w 11499601"/>
              <a:gd name="connsiteY18" fmla="*/ 5881560 h 6255974"/>
              <a:gd name="connsiteX19" fmla="*/ 28975 w 11499601"/>
              <a:gd name="connsiteY19" fmla="*/ 2612388 h 6255974"/>
              <a:gd name="connsiteX20" fmla="*/ 33539 w 11499601"/>
              <a:gd name="connsiteY20" fmla="*/ 65360 h 6255974"/>
              <a:gd name="connsiteX21" fmla="*/ 39830 w 11499601"/>
              <a:gd name="connsiteY21" fmla="*/ 47528 h 6255974"/>
              <a:gd name="connsiteX22" fmla="*/ 88659 w 11499601"/>
              <a:gd name="connsiteY22" fmla="*/ 42782 h 6255974"/>
              <a:gd name="connsiteX23" fmla="*/ 301554 w 11499601"/>
              <a:gd name="connsiteY23" fmla="*/ 42782 h 6255974"/>
              <a:gd name="connsiteX24" fmla="*/ 416464 w 11499601"/>
              <a:gd name="connsiteY24" fmla="*/ 36225 h 6255974"/>
              <a:gd name="connsiteX25" fmla="*/ 907723 w 11499601"/>
              <a:gd name="connsiteY25" fmla="*/ 29769 h 6255974"/>
              <a:gd name="connsiteX26" fmla="*/ 3989089 w 11499601"/>
              <a:gd name="connsiteY26" fmla="*/ 35153 h 6255974"/>
              <a:gd name="connsiteX27" fmla="*/ 9680053 w 11499601"/>
              <a:gd name="connsiteY27" fmla="*/ 5500 h 62559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5929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1172 w 11499601"/>
              <a:gd name="connsiteY3" fmla="*/ 31329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83635" y="5293"/>
                  <a:pt x="11499601" y="39374"/>
                </a:cubicBezTo>
                <a:lnTo>
                  <a:pt x="11491172" y="313290"/>
                </a:lnTo>
                <a:cubicBezTo>
                  <a:pt x="11491342" y="46951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5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88" r:id="rId5"/>
    <p:sldLayoutId id="2147483693" r:id="rId6"/>
    <p:sldLayoutId id="2147483689" r:id="rId7"/>
    <p:sldLayoutId id="2147483690" r:id="rId8"/>
    <p:sldLayoutId id="2147483691" r:id="rId9"/>
    <p:sldLayoutId id="2147483692" r:id="rId10"/>
    <p:sldLayoutId id="2147483694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b="1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SzPct val="73000"/>
        <a:buFontTx/>
        <a:buNone/>
        <a:defRPr sz="3200" b="1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18288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800" b="1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4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500"/>
        </a:spcBef>
        <a:buSzPct val="73000"/>
        <a:buFont typeface="Arial" panose="020B0604020202020204" pitchFamily="34" charset="0"/>
        <a:buChar char="•"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9FA55D-DBF3-44BD-8BAA-FC35FD1CE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e Hand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739CDA-9F4B-1857-0668-666FEB8D87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63" b="8309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1D34478-6122-494B-BC0B-DB0603948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70915">
            <a:off x="6731648" y="357256"/>
            <a:ext cx="4927301" cy="3146160"/>
          </a:xfrm>
          <a:custGeom>
            <a:avLst/>
            <a:gdLst>
              <a:gd name="connsiteX0" fmla="*/ 931249 w 1207078"/>
              <a:gd name="connsiteY0" fmla="*/ 1013346 h 1013355"/>
              <a:gd name="connsiteX1" fmla="*/ 814282 w 1207078"/>
              <a:gd name="connsiteY1" fmla="*/ 829037 h 1013355"/>
              <a:gd name="connsiteX2" fmla="*/ 241924 w 1207078"/>
              <a:gd name="connsiteY2" fmla="*/ 819512 h 1013355"/>
              <a:gd name="connsiteX3" fmla="*/ 79999 w 1207078"/>
              <a:gd name="connsiteY3" fmla="*/ 258680 h 1013355"/>
              <a:gd name="connsiteX4" fmla="*/ 834855 w 1207078"/>
              <a:gd name="connsiteY4" fmla="*/ 11030 h 1013355"/>
              <a:gd name="connsiteX5" fmla="*/ 1206997 w 1207078"/>
              <a:gd name="connsiteY5" fmla="*/ 356597 h 1013355"/>
              <a:gd name="connsiteX6" fmla="*/ 997447 w 1207078"/>
              <a:gd name="connsiteY6" fmla="*/ 742074 h 1013355"/>
              <a:gd name="connsiteX7" fmla="*/ 931249 w 1207078"/>
              <a:gd name="connsiteY7" fmla="*/ 1013346 h 1013355"/>
              <a:gd name="connsiteX0" fmla="*/ 925805 w 1207077"/>
              <a:gd name="connsiteY0" fmla="*/ 966643 h 966643"/>
              <a:gd name="connsiteX1" fmla="*/ 814320 w 1207077"/>
              <a:gd name="connsiteY1" fmla="*/ 829046 h 966643"/>
              <a:gd name="connsiteX2" fmla="*/ 241962 w 1207077"/>
              <a:gd name="connsiteY2" fmla="*/ 819521 h 966643"/>
              <a:gd name="connsiteX3" fmla="*/ 80037 w 1207077"/>
              <a:gd name="connsiteY3" fmla="*/ 258689 h 966643"/>
              <a:gd name="connsiteX4" fmla="*/ 834893 w 1207077"/>
              <a:gd name="connsiteY4" fmla="*/ 11039 h 966643"/>
              <a:gd name="connsiteX5" fmla="*/ 1207035 w 1207077"/>
              <a:gd name="connsiteY5" fmla="*/ 356606 h 966643"/>
              <a:gd name="connsiteX6" fmla="*/ 997485 w 1207077"/>
              <a:gd name="connsiteY6" fmla="*/ 742083 h 966643"/>
              <a:gd name="connsiteX7" fmla="*/ 925805 w 1207077"/>
              <a:gd name="connsiteY7" fmla="*/ 966643 h 966643"/>
              <a:gd name="connsiteX0" fmla="*/ 880512 w 1161784"/>
              <a:gd name="connsiteY0" fmla="*/ 966643 h 966643"/>
              <a:gd name="connsiteX1" fmla="*/ 806031 w 1161784"/>
              <a:gd name="connsiteY1" fmla="*/ 816343 h 966643"/>
              <a:gd name="connsiteX2" fmla="*/ 196669 w 1161784"/>
              <a:gd name="connsiteY2" fmla="*/ 819521 h 966643"/>
              <a:gd name="connsiteX3" fmla="*/ 34744 w 1161784"/>
              <a:gd name="connsiteY3" fmla="*/ 258689 h 966643"/>
              <a:gd name="connsiteX4" fmla="*/ 789600 w 1161784"/>
              <a:gd name="connsiteY4" fmla="*/ 11039 h 966643"/>
              <a:gd name="connsiteX5" fmla="*/ 1161742 w 1161784"/>
              <a:gd name="connsiteY5" fmla="*/ 356606 h 966643"/>
              <a:gd name="connsiteX6" fmla="*/ 952192 w 1161784"/>
              <a:gd name="connsiteY6" fmla="*/ 742083 h 966643"/>
              <a:gd name="connsiteX7" fmla="*/ 880512 w 1161784"/>
              <a:gd name="connsiteY7" fmla="*/ 966643 h 966643"/>
              <a:gd name="connsiteX0" fmla="*/ 886398 w 1167670"/>
              <a:gd name="connsiteY0" fmla="*/ 967976 h 967976"/>
              <a:gd name="connsiteX1" fmla="*/ 811917 w 1167670"/>
              <a:gd name="connsiteY1" fmla="*/ 817676 h 967976"/>
              <a:gd name="connsiteX2" fmla="*/ 176796 w 1167670"/>
              <a:gd name="connsiteY2" fmla="*/ 841907 h 967976"/>
              <a:gd name="connsiteX3" fmla="*/ 40630 w 1167670"/>
              <a:gd name="connsiteY3" fmla="*/ 260022 h 967976"/>
              <a:gd name="connsiteX4" fmla="*/ 795486 w 1167670"/>
              <a:gd name="connsiteY4" fmla="*/ 12372 h 967976"/>
              <a:gd name="connsiteX5" fmla="*/ 1167628 w 1167670"/>
              <a:gd name="connsiteY5" fmla="*/ 357939 h 967976"/>
              <a:gd name="connsiteX6" fmla="*/ 958078 w 1167670"/>
              <a:gd name="connsiteY6" fmla="*/ 743416 h 967976"/>
              <a:gd name="connsiteX7" fmla="*/ 886398 w 1167670"/>
              <a:gd name="connsiteY7" fmla="*/ 967976 h 967976"/>
              <a:gd name="connsiteX0" fmla="*/ 896528 w 1177800"/>
              <a:gd name="connsiteY0" fmla="*/ 968050 h 968050"/>
              <a:gd name="connsiteX1" fmla="*/ 822047 w 1177800"/>
              <a:gd name="connsiteY1" fmla="*/ 817750 h 968050"/>
              <a:gd name="connsiteX2" fmla="*/ 151996 w 1177800"/>
              <a:gd name="connsiteY2" fmla="*/ 850484 h 968050"/>
              <a:gd name="connsiteX3" fmla="*/ 50760 w 1177800"/>
              <a:gd name="connsiteY3" fmla="*/ 260096 h 968050"/>
              <a:gd name="connsiteX4" fmla="*/ 805616 w 1177800"/>
              <a:gd name="connsiteY4" fmla="*/ 12446 h 968050"/>
              <a:gd name="connsiteX5" fmla="*/ 1177758 w 1177800"/>
              <a:gd name="connsiteY5" fmla="*/ 358013 h 968050"/>
              <a:gd name="connsiteX6" fmla="*/ 968208 w 1177800"/>
              <a:gd name="connsiteY6" fmla="*/ 743490 h 968050"/>
              <a:gd name="connsiteX7" fmla="*/ 896528 w 1177800"/>
              <a:gd name="connsiteY7" fmla="*/ 968050 h 968050"/>
              <a:gd name="connsiteX0" fmla="*/ 892346 w 1177800"/>
              <a:gd name="connsiteY0" fmla="*/ 954284 h 954284"/>
              <a:gd name="connsiteX1" fmla="*/ 822047 w 1177800"/>
              <a:gd name="connsiteY1" fmla="*/ 817750 h 954284"/>
              <a:gd name="connsiteX2" fmla="*/ 151996 w 1177800"/>
              <a:gd name="connsiteY2" fmla="*/ 850484 h 954284"/>
              <a:gd name="connsiteX3" fmla="*/ 50760 w 1177800"/>
              <a:gd name="connsiteY3" fmla="*/ 260096 h 954284"/>
              <a:gd name="connsiteX4" fmla="*/ 805616 w 1177800"/>
              <a:gd name="connsiteY4" fmla="*/ 12446 h 954284"/>
              <a:gd name="connsiteX5" fmla="*/ 1177758 w 1177800"/>
              <a:gd name="connsiteY5" fmla="*/ 358013 h 954284"/>
              <a:gd name="connsiteX6" fmla="*/ 968208 w 1177800"/>
              <a:gd name="connsiteY6" fmla="*/ 743490 h 954284"/>
              <a:gd name="connsiteX7" fmla="*/ 892346 w 1177800"/>
              <a:gd name="connsiteY7" fmla="*/ 954284 h 954284"/>
              <a:gd name="connsiteX0" fmla="*/ 892346 w 1177800"/>
              <a:gd name="connsiteY0" fmla="*/ 954284 h 954284"/>
              <a:gd name="connsiteX1" fmla="*/ 822047 w 1177800"/>
              <a:gd name="connsiteY1" fmla="*/ 817750 h 954284"/>
              <a:gd name="connsiteX2" fmla="*/ 151996 w 1177800"/>
              <a:gd name="connsiteY2" fmla="*/ 850484 h 954284"/>
              <a:gd name="connsiteX3" fmla="*/ 50760 w 1177800"/>
              <a:gd name="connsiteY3" fmla="*/ 260096 h 954284"/>
              <a:gd name="connsiteX4" fmla="*/ 805616 w 1177800"/>
              <a:gd name="connsiteY4" fmla="*/ 12446 h 954284"/>
              <a:gd name="connsiteX5" fmla="*/ 1177758 w 1177800"/>
              <a:gd name="connsiteY5" fmla="*/ 358013 h 954284"/>
              <a:gd name="connsiteX6" fmla="*/ 969087 w 1177800"/>
              <a:gd name="connsiteY6" fmla="*/ 772843 h 954284"/>
              <a:gd name="connsiteX7" fmla="*/ 892346 w 1177800"/>
              <a:gd name="connsiteY7" fmla="*/ 954284 h 954284"/>
              <a:gd name="connsiteX0" fmla="*/ 892346 w 1177800"/>
              <a:gd name="connsiteY0" fmla="*/ 954284 h 954284"/>
              <a:gd name="connsiteX1" fmla="*/ 822047 w 1177800"/>
              <a:gd name="connsiteY1" fmla="*/ 817750 h 954284"/>
              <a:gd name="connsiteX2" fmla="*/ 151996 w 1177800"/>
              <a:gd name="connsiteY2" fmla="*/ 850484 h 954284"/>
              <a:gd name="connsiteX3" fmla="*/ 50760 w 1177800"/>
              <a:gd name="connsiteY3" fmla="*/ 260096 h 954284"/>
              <a:gd name="connsiteX4" fmla="*/ 805616 w 1177800"/>
              <a:gd name="connsiteY4" fmla="*/ 12446 h 954284"/>
              <a:gd name="connsiteX5" fmla="*/ 1177758 w 1177800"/>
              <a:gd name="connsiteY5" fmla="*/ 358013 h 954284"/>
              <a:gd name="connsiteX6" fmla="*/ 969087 w 1177800"/>
              <a:gd name="connsiteY6" fmla="*/ 772843 h 954284"/>
              <a:gd name="connsiteX7" fmla="*/ 892346 w 1177800"/>
              <a:gd name="connsiteY7" fmla="*/ 954284 h 954284"/>
              <a:gd name="connsiteX0" fmla="*/ 892510 w 1177964"/>
              <a:gd name="connsiteY0" fmla="*/ 954284 h 954284"/>
              <a:gd name="connsiteX1" fmla="*/ 826798 w 1177964"/>
              <a:gd name="connsiteY1" fmla="*/ 816633 h 954284"/>
              <a:gd name="connsiteX2" fmla="*/ 152160 w 1177964"/>
              <a:gd name="connsiteY2" fmla="*/ 850484 h 954284"/>
              <a:gd name="connsiteX3" fmla="*/ 50924 w 1177964"/>
              <a:gd name="connsiteY3" fmla="*/ 260096 h 954284"/>
              <a:gd name="connsiteX4" fmla="*/ 805780 w 1177964"/>
              <a:gd name="connsiteY4" fmla="*/ 12446 h 954284"/>
              <a:gd name="connsiteX5" fmla="*/ 1177922 w 1177964"/>
              <a:gd name="connsiteY5" fmla="*/ 358013 h 954284"/>
              <a:gd name="connsiteX6" fmla="*/ 969251 w 1177964"/>
              <a:gd name="connsiteY6" fmla="*/ 772843 h 954284"/>
              <a:gd name="connsiteX7" fmla="*/ 892510 w 1177964"/>
              <a:gd name="connsiteY7" fmla="*/ 954284 h 954284"/>
              <a:gd name="connsiteX0" fmla="*/ 892510 w 1177964"/>
              <a:gd name="connsiteY0" fmla="*/ 954284 h 954284"/>
              <a:gd name="connsiteX1" fmla="*/ 826798 w 1177964"/>
              <a:gd name="connsiteY1" fmla="*/ 816633 h 954284"/>
              <a:gd name="connsiteX2" fmla="*/ 152160 w 1177964"/>
              <a:gd name="connsiteY2" fmla="*/ 850484 h 954284"/>
              <a:gd name="connsiteX3" fmla="*/ 50924 w 1177964"/>
              <a:gd name="connsiteY3" fmla="*/ 260096 h 954284"/>
              <a:gd name="connsiteX4" fmla="*/ 805780 w 1177964"/>
              <a:gd name="connsiteY4" fmla="*/ 12446 h 954284"/>
              <a:gd name="connsiteX5" fmla="*/ 1177922 w 1177964"/>
              <a:gd name="connsiteY5" fmla="*/ 358013 h 954284"/>
              <a:gd name="connsiteX6" fmla="*/ 969251 w 1177964"/>
              <a:gd name="connsiteY6" fmla="*/ 772843 h 954284"/>
              <a:gd name="connsiteX7" fmla="*/ 892510 w 1177964"/>
              <a:gd name="connsiteY7" fmla="*/ 954284 h 954284"/>
              <a:gd name="connsiteX0" fmla="*/ 892510 w 1177964"/>
              <a:gd name="connsiteY0" fmla="*/ 954284 h 954284"/>
              <a:gd name="connsiteX1" fmla="*/ 826798 w 1177964"/>
              <a:gd name="connsiteY1" fmla="*/ 816633 h 954284"/>
              <a:gd name="connsiteX2" fmla="*/ 152160 w 1177964"/>
              <a:gd name="connsiteY2" fmla="*/ 850484 h 954284"/>
              <a:gd name="connsiteX3" fmla="*/ 50924 w 1177964"/>
              <a:gd name="connsiteY3" fmla="*/ 260096 h 954284"/>
              <a:gd name="connsiteX4" fmla="*/ 805780 w 1177964"/>
              <a:gd name="connsiteY4" fmla="*/ 12446 h 954284"/>
              <a:gd name="connsiteX5" fmla="*/ 1177922 w 1177964"/>
              <a:gd name="connsiteY5" fmla="*/ 358013 h 954284"/>
              <a:gd name="connsiteX6" fmla="*/ 967539 w 1177964"/>
              <a:gd name="connsiteY6" fmla="*/ 778355 h 954284"/>
              <a:gd name="connsiteX7" fmla="*/ 892510 w 1177964"/>
              <a:gd name="connsiteY7" fmla="*/ 954284 h 954284"/>
              <a:gd name="connsiteX0" fmla="*/ 892912 w 1178366"/>
              <a:gd name="connsiteY0" fmla="*/ 954284 h 954284"/>
              <a:gd name="connsiteX1" fmla="*/ 838317 w 1178366"/>
              <a:gd name="connsiteY1" fmla="*/ 829975 h 954284"/>
              <a:gd name="connsiteX2" fmla="*/ 152562 w 1178366"/>
              <a:gd name="connsiteY2" fmla="*/ 850484 h 954284"/>
              <a:gd name="connsiteX3" fmla="*/ 51326 w 1178366"/>
              <a:gd name="connsiteY3" fmla="*/ 260096 h 954284"/>
              <a:gd name="connsiteX4" fmla="*/ 806182 w 1178366"/>
              <a:gd name="connsiteY4" fmla="*/ 12446 h 954284"/>
              <a:gd name="connsiteX5" fmla="*/ 1178324 w 1178366"/>
              <a:gd name="connsiteY5" fmla="*/ 358013 h 954284"/>
              <a:gd name="connsiteX6" fmla="*/ 967941 w 1178366"/>
              <a:gd name="connsiteY6" fmla="*/ 778355 h 954284"/>
              <a:gd name="connsiteX7" fmla="*/ 892912 w 1178366"/>
              <a:gd name="connsiteY7" fmla="*/ 954284 h 954284"/>
              <a:gd name="connsiteX0" fmla="*/ 894402 w 1179860"/>
              <a:gd name="connsiteY0" fmla="*/ 958956 h 958956"/>
              <a:gd name="connsiteX1" fmla="*/ 839807 w 1179860"/>
              <a:gd name="connsiteY1" fmla="*/ 834647 h 958956"/>
              <a:gd name="connsiteX2" fmla="*/ 154052 w 1179860"/>
              <a:gd name="connsiteY2" fmla="*/ 855156 h 958956"/>
              <a:gd name="connsiteX3" fmla="*/ 52816 w 1179860"/>
              <a:gd name="connsiteY3" fmla="*/ 264768 h 958956"/>
              <a:gd name="connsiteX4" fmla="*/ 827792 w 1179860"/>
              <a:gd name="connsiteY4" fmla="*/ 12221 h 958956"/>
              <a:gd name="connsiteX5" fmla="*/ 1179814 w 1179860"/>
              <a:gd name="connsiteY5" fmla="*/ 362685 h 958956"/>
              <a:gd name="connsiteX6" fmla="*/ 969431 w 1179860"/>
              <a:gd name="connsiteY6" fmla="*/ 783027 h 958956"/>
              <a:gd name="connsiteX7" fmla="*/ 894402 w 1179860"/>
              <a:gd name="connsiteY7" fmla="*/ 958956 h 958956"/>
              <a:gd name="connsiteX0" fmla="*/ 896504 w 1181970"/>
              <a:gd name="connsiteY0" fmla="*/ 961175 h 961175"/>
              <a:gd name="connsiteX1" fmla="*/ 841909 w 1181970"/>
              <a:gd name="connsiteY1" fmla="*/ 836866 h 961175"/>
              <a:gd name="connsiteX2" fmla="*/ 156154 w 1181970"/>
              <a:gd name="connsiteY2" fmla="*/ 857375 h 961175"/>
              <a:gd name="connsiteX3" fmla="*/ 54918 w 1181970"/>
              <a:gd name="connsiteY3" fmla="*/ 266987 h 961175"/>
              <a:gd name="connsiteX4" fmla="*/ 858275 w 1181970"/>
              <a:gd name="connsiteY4" fmla="*/ 12117 h 961175"/>
              <a:gd name="connsiteX5" fmla="*/ 1181916 w 1181970"/>
              <a:gd name="connsiteY5" fmla="*/ 364904 h 961175"/>
              <a:gd name="connsiteX6" fmla="*/ 971533 w 1181970"/>
              <a:gd name="connsiteY6" fmla="*/ 785246 h 961175"/>
              <a:gd name="connsiteX7" fmla="*/ 896504 w 1181970"/>
              <a:gd name="connsiteY7" fmla="*/ 961175 h 961175"/>
              <a:gd name="connsiteX0" fmla="*/ 897768 w 1183239"/>
              <a:gd name="connsiteY0" fmla="*/ 938948 h 938948"/>
              <a:gd name="connsiteX1" fmla="*/ 843173 w 1183239"/>
              <a:gd name="connsiteY1" fmla="*/ 814639 h 938948"/>
              <a:gd name="connsiteX2" fmla="*/ 157418 w 1183239"/>
              <a:gd name="connsiteY2" fmla="*/ 835148 h 938948"/>
              <a:gd name="connsiteX3" fmla="*/ 56182 w 1183239"/>
              <a:gd name="connsiteY3" fmla="*/ 244760 h 938948"/>
              <a:gd name="connsiteX4" fmla="*/ 876607 w 1183239"/>
              <a:gd name="connsiteY4" fmla="*/ 13246 h 938948"/>
              <a:gd name="connsiteX5" fmla="*/ 1183180 w 1183239"/>
              <a:gd name="connsiteY5" fmla="*/ 342677 h 938948"/>
              <a:gd name="connsiteX6" fmla="*/ 972797 w 1183239"/>
              <a:gd name="connsiteY6" fmla="*/ 763019 h 938948"/>
              <a:gd name="connsiteX7" fmla="*/ 897768 w 1183239"/>
              <a:gd name="connsiteY7" fmla="*/ 938948 h 938948"/>
              <a:gd name="connsiteX0" fmla="*/ 899237 w 1184717"/>
              <a:gd name="connsiteY0" fmla="*/ 958806 h 958806"/>
              <a:gd name="connsiteX1" fmla="*/ 844642 w 1184717"/>
              <a:gd name="connsiteY1" fmla="*/ 834497 h 958806"/>
              <a:gd name="connsiteX2" fmla="*/ 158887 w 1184717"/>
              <a:gd name="connsiteY2" fmla="*/ 855006 h 958806"/>
              <a:gd name="connsiteX3" fmla="*/ 57651 w 1184717"/>
              <a:gd name="connsiteY3" fmla="*/ 264618 h 958806"/>
              <a:gd name="connsiteX4" fmla="*/ 897913 w 1184717"/>
              <a:gd name="connsiteY4" fmla="*/ 12228 h 958806"/>
              <a:gd name="connsiteX5" fmla="*/ 1184649 w 1184717"/>
              <a:gd name="connsiteY5" fmla="*/ 362535 h 958806"/>
              <a:gd name="connsiteX6" fmla="*/ 974266 w 1184717"/>
              <a:gd name="connsiteY6" fmla="*/ 782877 h 958806"/>
              <a:gd name="connsiteX7" fmla="*/ 899237 w 1184717"/>
              <a:gd name="connsiteY7" fmla="*/ 958806 h 958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4717" h="958806">
                <a:moveTo>
                  <a:pt x="899237" y="958806"/>
                </a:moveTo>
                <a:cubicBezTo>
                  <a:pt x="894405" y="944889"/>
                  <a:pt x="911997" y="873046"/>
                  <a:pt x="844642" y="834497"/>
                </a:cubicBezTo>
                <a:cubicBezTo>
                  <a:pt x="772061" y="864692"/>
                  <a:pt x="290052" y="949986"/>
                  <a:pt x="158887" y="855006"/>
                </a:cubicBezTo>
                <a:cubicBezTo>
                  <a:pt x="27722" y="760026"/>
                  <a:pt x="-65520" y="405081"/>
                  <a:pt x="57651" y="264618"/>
                </a:cubicBezTo>
                <a:cubicBezTo>
                  <a:pt x="180822" y="124155"/>
                  <a:pt x="458430" y="-47589"/>
                  <a:pt x="897913" y="12228"/>
                </a:cubicBezTo>
                <a:cubicBezTo>
                  <a:pt x="1046789" y="37089"/>
                  <a:pt x="1188269" y="121743"/>
                  <a:pt x="1184649" y="362535"/>
                </a:cubicBezTo>
                <a:cubicBezTo>
                  <a:pt x="1181030" y="603327"/>
                  <a:pt x="1069516" y="742967"/>
                  <a:pt x="974266" y="782877"/>
                </a:cubicBezTo>
                <a:cubicBezTo>
                  <a:pt x="970075" y="839741"/>
                  <a:pt x="899237" y="958806"/>
                  <a:pt x="899237" y="958806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e Han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37546E-C83B-A235-50AF-71A942555A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8766" y="732550"/>
            <a:ext cx="4186940" cy="1643447"/>
          </a:xfrm>
        </p:spPr>
        <p:txBody>
          <a:bodyPr anchor="b">
            <a:normAutofit/>
          </a:bodyPr>
          <a:lstStyle/>
          <a:p>
            <a:r>
              <a:rPr lang="en-IE" dirty="0"/>
              <a:t>Biology Quiz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E14805-CE2C-6C18-C5D2-9006C6852A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13957" y="2443363"/>
            <a:ext cx="3632777" cy="589934"/>
          </a:xfrm>
        </p:spPr>
        <p:txBody>
          <a:bodyPr>
            <a:normAutofit/>
          </a:bodyPr>
          <a:lstStyle/>
          <a:p>
            <a:pPr algn="ctr"/>
            <a:r>
              <a:rPr lang="en-IE" dirty="0"/>
              <a:t>Science Week 2023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87AACE3-D796-459A-88F7-2091CC177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70915">
            <a:off x="6793370" y="351450"/>
            <a:ext cx="4927301" cy="3146160"/>
          </a:xfrm>
          <a:custGeom>
            <a:avLst/>
            <a:gdLst>
              <a:gd name="connsiteX0" fmla="*/ 931249 w 1207078"/>
              <a:gd name="connsiteY0" fmla="*/ 1013346 h 1013355"/>
              <a:gd name="connsiteX1" fmla="*/ 814282 w 1207078"/>
              <a:gd name="connsiteY1" fmla="*/ 829037 h 1013355"/>
              <a:gd name="connsiteX2" fmla="*/ 241924 w 1207078"/>
              <a:gd name="connsiteY2" fmla="*/ 819512 h 1013355"/>
              <a:gd name="connsiteX3" fmla="*/ 79999 w 1207078"/>
              <a:gd name="connsiteY3" fmla="*/ 258680 h 1013355"/>
              <a:gd name="connsiteX4" fmla="*/ 834855 w 1207078"/>
              <a:gd name="connsiteY4" fmla="*/ 11030 h 1013355"/>
              <a:gd name="connsiteX5" fmla="*/ 1206997 w 1207078"/>
              <a:gd name="connsiteY5" fmla="*/ 356597 h 1013355"/>
              <a:gd name="connsiteX6" fmla="*/ 997447 w 1207078"/>
              <a:gd name="connsiteY6" fmla="*/ 742074 h 1013355"/>
              <a:gd name="connsiteX7" fmla="*/ 931249 w 1207078"/>
              <a:gd name="connsiteY7" fmla="*/ 1013346 h 1013355"/>
              <a:gd name="connsiteX0" fmla="*/ 925805 w 1207077"/>
              <a:gd name="connsiteY0" fmla="*/ 966643 h 966643"/>
              <a:gd name="connsiteX1" fmla="*/ 814320 w 1207077"/>
              <a:gd name="connsiteY1" fmla="*/ 829046 h 966643"/>
              <a:gd name="connsiteX2" fmla="*/ 241962 w 1207077"/>
              <a:gd name="connsiteY2" fmla="*/ 819521 h 966643"/>
              <a:gd name="connsiteX3" fmla="*/ 80037 w 1207077"/>
              <a:gd name="connsiteY3" fmla="*/ 258689 h 966643"/>
              <a:gd name="connsiteX4" fmla="*/ 834893 w 1207077"/>
              <a:gd name="connsiteY4" fmla="*/ 11039 h 966643"/>
              <a:gd name="connsiteX5" fmla="*/ 1207035 w 1207077"/>
              <a:gd name="connsiteY5" fmla="*/ 356606 h 966643"/>
              <a:gd name="connsiteX6" fmla="*/ 997485 w 1207077"/>
              <a:gd name="connsiteY6" fmla="*/ 742083 h 966643"/>
              <a:gd name="connsiteX7" fmla="*/ 925805 w 1207077"/>
              <a:gd name="connsiteY7" fmla="*/ 966643 h 966643"/>
              <a:gd name="connsiteX0" fmla="*/ 880512 w 1161784"/>
              <a:gd name="connsiteY0" fmla="*/ 966643 h 966643"/>
              <a:gd name="connsiteX1" fmla="*/ 806031 w 1161784"/>
              <a:gd name="connsiteY1" fmla="*/ 816343 h 966643"/>
              <a:gd name="connsiteX2" fmla="*/ 196669 w 1161784"/>
              <a:gd name="connsiteY2" fmla="*/ 819521 h 966643"/>
              <a:gd name="connsiteX3" fmla="*/ 34744 w 1161784"/>
              <a:gd name="connsiteY3" fmla="*/ 258689 h 966643"/>
              <a:gd name="connsiteX4" fmla="*/ 789600 w 1161784"/>
              <a:gd name="connsiteY4" fmla="*/ 11039 h 966643"/>
              <a:gd name="connsiteX5" fmla="*/ 1161742 w 1161784"/>
              <a:gd name="connsiteY5" fmla="*/ 356606 h 966643"/>
              <a:gd name="connsiteX6" fmla="*/ 952192 w 1161784"/>
              <a:gd name="connsiteY6" fmla="*/ 742083 h 966643"/>
              <a:gd name="connsiteX7" fmla="*/ 880512 w 1161784"/>
              <a:gd name="connsiteY7" fmla="*/ 966643 h 966643"/>
              <a:gd name="connsiteX0" fmla="*/ 886398 w 1167670"/>
              <a:gd name="connsiteY0" fmla="*/ 967976 h 967976"/>
              <a:gd name="connsiteX1" fmla="*/ 811917 w 1167670"/>
              <a:gd name="connsiteY1" fmla="*/ 817676 h 967976"/>
              <a:gd name="connsiteX2" fmla="*/ 176796 w 1167670"/>
              <a:gd name="connsiteY2" fmla="*/ 841907 h 967976"/>
              <a:gd name="connsiteX3" fmla="*/ 40630 w 1167670"/>
              <a:gd name="connsiteY3" fmla="*/ 260022 h 967976"/>
              <a:gd name="connsiteX4" fmla="*/ 795486 w 1167670"/>
              <a:gd name="connsiteY4" fmla="*/ 12372 h 967976"/>
              <a:gd name="connsiteX5" fmla="*/ 1167628 w 1167670"/>
              <a:gd name="connsiteY5" fmla="*/ 357939 h 967976"/>
              <a:gd name="connsiteX6" fmla="*/ 958078 w 1167670"/>
              <a:gd name="connsiteY6" fmla="*/ 743416 h 967976"/>
              <a:gd name="connsiteX7" fmla="*/ 886398 w 1167670"/>
              <a:gd name="connsiteY7" fmla="*/ 967976 h 967976"/>
              <a:gd name="connsiteX0" fmla="*/ 896528 w 1177800"/>
              <a:gd name="connsiteY0" fmla="*/ 968050 h 968050"/>
              <a:gd name="connsiteX1" fmla="*/ 822047 w 1177800"/>
              <a:gd name="connsiteY1" fmla="*/ 817750 h 968050"/>
              <a:gd name="connsiteX2" fmla="*/ 151996 w 1177800"/>
              <a:gd name="connsiteY2" fmla="*/ 850484 h 968050"/>
              <a:gd name="connsiteX3" fmla="*/ 50760 w 1177800"/>
              <a:gd name="connsiteY3" fmla="*/ 260096 h 968050"/>
              <a:gd name="connsiteX4" fmla="*/ 805616 w 1177800"/>
              <a:gd name="connsiteY4" fmla="*/ 12446 h 968050"/>
              <a:gd name="connsiteX5" fmla="*/ 1177758 w 1177800"/>
              <a:gd name="connsiteY5" fmla="*/ 358013 h 968050"/>
              <a:gd name="connsiteX6" fmla="*/ 968208 w 1177800"/>
              <a:gd name="connsiteY6" fmla="*/ 743490 h 968050"/>
              <a:gd name="connsiteX7" fmla="*/ 896528 w 1177800"/>
              <a:gd name="connsiteY7" fmla="*/ 968050 h 968050"/>
              <a:gd name="connsiteX0" fmla="*/ 892346 w 1177800"/>
              <a:gd name="connsiteY0" fmla="*/ 954284 h 954284"/>
              <a:gd name="connsiteX1" fmla="*/ 822047 w 1177800"/>
              <a:gd name="connsiteY1" fmla="*/ 817750 h 954284"/>
              <a:gd name="connsiteX2" fmla="*/ 151996 w 1177800"/>
              <a:gd name="connsiteY2" fmla="*/ 850484 h 954284"/>
              <a:gd name="connsiteX3" fmla="*/ 50760 w 1177800"/>
              <a:gd name="connsiteY3" fmla="*/ 260096 h 954284"/>
              <a:gd name="connsiteX4" fmla="*/ 805616 w 1177800"/>
              <a:gd name="connsiteY4" fmla="*/ 12446 h 954284"/>
              <a:gd name="connsiteX5" fmla="*/ 1177758 w 1177800"/>
              <a:gd name="connsiteY5" fmla="*/ 358013 h 954284"/>
              <a:gd name="connsiteX6" fmla="*/ 968208 w 1177800"/>
              <a:gd name="connsiteY6" fmla="*/ 743490 h 954284"/>
              <a:gd name="connsiteX7" fmla="*/ 892346 w 1177800"/>
              <a:gd name="connsiteY7" fmla="*/ 954284 h 954284"/>
              <a:gd name="connsiteX0" fmla="*/ 892346 w 1177800"/>
              <a:gd name="connsiteY0" fmla="*/ 954284 h 954284"/>
              <a:gd name="connsiteX1" fmla="*/ 822047 w 1177800"/>
              <a:gd name="connsiteY1" fmla="*/ 817750 h 954284"/>
              <a:gd name="connsiteX2" fmla="*/ 151996 w 1177800"/>
              <a:gd name="connsiteY2" fmla="*/ 850484 h 954284"/>
              <a:gd name="connsiteX3" fmla="*/ 50760 w 1177800"/>
              <a:gd name="connsiteY3" fmla="*/ 260096 h 954284"/>
              <a:gd name="connsiteX4" fmla="*/ 805616 w 1177800"/>
              <a:gd name="connsiteY4" fmla="*/ 12446 h 954284"/>
              <a:gd name="connsiteX5" fmla="*/ 1177758 w 1177800"/>
              <a:gd name="connsiteY5" fmla="*/ 358013 h 954284"/>
              <a:gd name="connsiteX6" fmla="*/ 969087 w 1177800"/>
              <a:gd name="connsiteY6" fmla="*/ 772843 h 954284"/>
              <a:gd name="connsiteX7" fmla="*/ 892346 w 1177800"/>
              <a:gd name="connsiteY7" fmla="*/ 954284 h 954284"/>
              <a:gd name="connsiteX0" fmla="*/ 892346 w 1177800"/>
              <a:gd name="connsiteY0" fmla="*/ 954284 h 954284"/>
              <a:gd name="connsiteX1" fmla="*/ 822047 w 1177800"/>
              <a:gd name="connsiteY1" fmla="*/ 817750 h 954284"/>
              <a:gd name="connsiteX2" fmla="*/ 151996 w 1177800"/>
              <a:gd name="connsiteY2" fmla="*/ 850484 h 954284"/>
              <a:gd name="connsiteX3" fmla="*/ 50760 w 1177800"/>
              <a:gd name="connsiteY3" fmla="*/ 260096 h 954284"/>
              <a:gd name="connsiteX4" fmla="*/ 805616 w 1177800"/>
              <a:gd name="connsiteY4" fmla="*/ 12446 h 954284"/>
              <a:gd name="connsiteX5" fmla="*/ 1177758 w 1177800"/>
              <a:gd name="connsiteY5" fmla="*/ 358013 h 954284"/>
              <a:gd name="connsiteX6" fmla="*/ 969087 w 1177800"/>
              <a:gd name="connsiteY6" fmla="*/ 772843 h 954284"/>
              <a:gd name="connsiteX7" fmla="*/ 892346 w 1177800"/>
              <a:gd name="connsiteY7" fmla="*/ 954284 h 954284"/>
              <a:gd name="connsiteX0" fmla="*/ 892510 w 1177964"/>
              <a:gd name="connsiteY0" fmla="*/ 954284 h 954284"/>
              <a:gd name="connsiteX1" fmla="*/ 826798 w 1177964"/>
              <a:gd name="connsiteY1" fmla="*/ 816633 h 954284"/>
              <a:gd name="connsiteX2" fmla="*/ 152160 w 1177964"/>
              <a:gd name="connsiteY2" fmla="*/ 850484 h 954284"/>
              <a:gd name="connsiteX3" fmla="*/ 50924 w 1177964"/>
              <a:gd name="connsiteY3" fmla="*/ 260096 h 954284"/>
              <a:gd name="connsiteX4" fmla="*/ 805780 w 1177964"/>
              <a:gd name="connsiteY4" fmla="*/ 12446 h 954284"/>
              <a:gd name="connsiteX5" fmla="*/ 1177922 w 1177964"/>
              <a:gd name="connsiteY5" fmla="*/ 358013 h 954284"/>
              <a:gd name="connsiteX6" fmla="*/ 969251 w 1177964"/>
              <a:gd name="connsiteY6" fmla="*/ 772843 h 954284"/>
              <a:gd name="connsiteX7" fmla="*/ 892510 w 1177964"/>
              <a:gd name="connsiteY7" fmla="*/ 954284 h 954284"/>
              <a:gd name="connsiteX0" fmla="*/ 892510 w 1177964"/>
              <a:gd name="connsiteY0" fmla="*/ 954284 h 954284"/>
              <a:gd name="connsiteX1" fmla="*/ 826798 w 1177964"/>
              <a:gd name="connsiteY1" fmla="*/ 816633 h 954284"/>
              <a:gd name="connsiteX2" fmla="*/ 152160 w 1177964"/>
              <a:gd name="connsiteY2" fmla="*/ 850484 h 954284"/>
              <a:gd name="connsiteX3" fmla="*/ 50924 w 1177964"/>
              <a:gd name="connsiteY3" fmla="*/ 260096 h 954284"/>
              <a:gd name="connsiteX4" fmla="*/ 805780 w 1177964"/>
              <a:gd name="connsiteY4" fmla="*/ 12446 h 954284"/>
              <a:gd name="connsiteX5" fmla="*/ 1177922 w 1177964"/>
              <a:gd name="connsiteY5" fmla="*/ 358013 h 954284"/>
              <a:gd name="connsiteX6" fmla="*/ 969251 w 1177964"/>
              <a:gd name="connsiteY6" fmla="*/ 772843 h 954284"/>
              <a:gd name="connsiteX7" fmla="*/ 892510 w 1177964"/>
              <a:gd name="connsiteY7" fmla="*/ 954284 h 954284"/>
              <a:gd name="connsiteX0" fmla="*/ 892510 w 1177964"/>
              <a:gd name="connsiteY0" fmla="*/ 954284 h 954284"/>
              <a:gd name="connsiteX1" fmla="*/ 826798 w 1177964"/>
              <a:gd name="connsiteY1" fmla="*/ 816633 h 954284"/>
              <a:gd name="connsiteX2" fmla="*/ 152160 w 1177964"/>
              <a:gd name="connsiteY2" fmla="*/ 850484 h 954284"/>
              <a:gd name="connsiteX3" fmla="*/ 50924 w 1177964"/>
              <a:gd name="connsiteY3" fmla="*/ 260096 h 954284"/>
              <a:gd name="connsiteX4" fmla="*/ 805780 w 1177964"/>
              <a:gd name="connsiteY4" fmla="*/ 12446 h 954284"/>
              <a:gd name="connsiteX5" fmla="*/ 1177922 w 1177964"/>
              <a:gd name="connsiteY5" fmla="*/ 358013 h 954284"/>
              <a:gd name="connsiteX6" fmla="*/ 967539 w 1177964"/>
              <a:gd name="connsiteY6" fmla="*/ 778355 h 954284"/>
              <a:gd name="connsiteX7" fmla="*/ 892510 w 1177964"/>
              <a:gd name="connsiteY7" fmla="*/ 954284 h 954284"/>
              <a:gd name="connsiteX0" fmla="*/ 892912 w 1178366"/>
              <a:gd name="connsiteY0" fmla="*/ 954284 h 954284"/>
              <a:gd name="connsiteX1" fmla="*/ 838317 w 1178366"/>
              <a:gd name="connsiteY1" fmla="*/ 829975 h 954284"/>
              <a:gd name="connsiteX2" fmla="*/ 152562 w 1178366"/>
              <a:gd name="connsiteY2" fmla="*/ 850484 h 954284"/>
              <a:gd name="connsiteX3" fmla="*/ 51326 w 1178366"/>
              <a:gd name="connsiteY3" fmla="*/ 260096 h 954284"/>
              <a:gd name="connsiteX4" fmla="*/ 806182 w 1178366"/>
              <a:gd name="connsiteY4" fmla="*/ 12446 h 954284"/>
              <a:gd name="connsiteX5" fmla="*/ 1178324 w 1178366"/>
              <a:gd name="connsiteY5" fmla="*/ 358013 h 954284"/>
              <a:gd name="connsiteX6" fmla="*/ 967941 w 1178366"/>
              <a:gd name="connsiteY6" fmla="*/ 778355 h 954284"/>
              <a:gd name="connsiteX7" fmla="*/ 892912 w 1178366"/>
              <a:gd name="connsiteY7" fmla="*/ 954284 h 954284"/>
              <a:gd name="connsiteX0" fmla="*/ 894402 w 1179860"/>
              <a:gd name="connsiteY0" fmla="*/ 958956 h 958956"/>
              <a:gd name="connsiteX1" fmla="*/ 839807 w 1179860"/>
              <a:gd name="connsiteY1" fmla="*/ 834647 h 958956"/>
              <a:gd name="connsiteX2" fmla="*/ 154052 w 1179860"/>
              <a:gd name="connsiteY2" fmla="*/ 855156 h 958956"/>
              <a:gd name="connsiteX3" fmla="*/ 52816 w 1179860"/>
              <a:gd name="connsiteY3" fmla="*/ 264768 h 958956"/>
              <a:gd name="connsiteX4" fmla="*/ 827792 w 1179860"/>
              <a:gd name="connsiteY4" fmla="*/ 12221 h 958956"/>
              <a:gd name="connsiteX5" fmla="*/ 1179814 w 1179860"/>
              <a:gd name="connsiteY5" fmla="*/ 362685 h 958956"/>
              <a:gd name="connsiteX6" fmla="*/ 969431 w 1179860"/>
              <a:gd name="connsiteY6" fmla="*/ 783027 h 958956"/>
              <a:gd name="connsiteX7" fmla="*/ 894402 w 1179860"/>
              <a:gd name="connsiteY7" fmla="*/ 958956 h 958956"/>
              <a:gd name="connsiteX0" fmla="*/ 896504 w 1181970"/>
              <a:gd name="connsiteY0" fmla="*/ 961175 h 961175"/>
              <a:gd name="connsiteX1" fmla="*/ 841909 w 1181970"/>
              <a:gd name="connsiteY1" fmla="*/ 836866 h 961175"/>
              <a:gd name="connsiteX2" fmla="*/ 156154 w 1181970"/>
              <a:gd name="connsiteY2" fmla="*/ 857375 h 961175"/>
              <a:gd name="connsiteX3" fmla="*/ 54918 w 1181970"/>
              <a:gd name="connsiteY3" fmla="*/ 266987 h 961175"/>
              <a:gd name="connsiteX4" fmla="*/ 858275 w 1181970"/>
              <a:gd name="connsiteY4" fmla="*/ 12117 h 961175"/>
              <a:gd name="connsiteX5" fmla="*/ 1181916 w 1181970"/>
              <a:gd name="connsiteY5" fmla="*/ 364904 h 961175"/>
              <a:gd name="connsiteX6" fmla="*/ 971533 w 1181970"/>
              <a:gd name="connsiteY6" fmla="*/ 785246 h 961175"/>
              <a:gd name="connsiteX7" fmla="*/ 896504 w 1181970"/>
              <a:gd name="connsiteY7" fmla="*/ 961175 h 961175"/>
              <a:gd name="connsiteX0" fmla="*/ 897768 w 1183239"/>
              <a:gd name="connsiteY0" fmla="*/ 938948 h 938948"/>
              <a:gd name="connsiteX1" fmla="*/ 843173 w 1183239"/>
              <a:gd name="connsiteY1" fmla="*/ 814639 h 938948"/>
              <a:gd name="connsiteX2" fmla="*/ 157418 w 1183239"/>
              <a:gd name="connsiteY2" fmla="*/ 835148 h 938948"/>
              <a:gd name="connsiteX3" fmla="*/ 56182 w 1183239"/>
              <a:gd name="connsiteY3" fmla="*/ 244760 h 938948"/>
              <a:gd name="connsiteX4" fmla="*/ 876607 w 1183239"/>
              <a:gd name="connsiteY4" fmla="*/ 13246 h 938948"/>
              <a:gd name="connsiteX5" fmla="*/ 1183180 w 1183239"/>
              <a:gd name="connsiteY5" fmla="*/ 342677 h 938948"/>
              <a:gd name="connsiteX6" fmla="*/ 972797 w 1183239"/>
              <a:gd name="connsiteY6" fmla="*/ 763019 h 938948"/>
              <a:gd name="connsiteX7" fmla="*/ 897768 w 1183239"/>
              <a:gd name="connsiteY7" fmla="*/ 938948 h 938948"/>
              <a:gd name="connsiteX0" fmla="*/ 899237 w 1184717"/>
              <a:gd name="connsiteY0" fmla="*/ 958806 h 958806"/>
              <a:gd name="connsiteX1" fmla="*/ 844642 w 1184717"/>
              <a:gd name="connsiteY1" fmla="*/ 834497 h 958806"/>
              <a:gd name="connsiteX2" fmla="*/ 158887 w 1184717"/>
              <a:gd name="connsiteY2" fmla="*/ 855006 h 958806"/>
              <a:gd name="connsiteX3" fmla="*/ 57651 w 1184717"/>
              <a:gd name="connsiteY3" fmla="*/ 264618 h 958806"/>
              <a:gd name="connsiteX4" fmla="*/ 897913 w 1184717"/>
              <a:gd name="connsiteY4" fmla="*/ 12228 h 958806"/>
              <a:gd name="connsiteX5" fmla="*/ 1184649 w 1184717"/>
              <a:gd name="connsiteY5" fmla="*/ 362535 h 958806"/>
              <a:gd name="connsiteX6" fmla="*/ 974266 w 1184717"/>
              <a:gd name="connsiteY6" fmla="*/ 782877 h 958806"/>
              <a:gd name="connsiteX7" fmla="*/ 899237 w 1184717"/>
              <a:gd name="connsiteY7" fmla="*/ 958806 h 958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4717" h="958806">
                <a:moveTo>
                  <a:pt x="899237" y="958806"/>
                </a:moveTo>
                <a:cubicBezTo>
                  <a:pt x="894405" y="944889"/>
                  <a:pt x="911997" y="873046"/>
                  <a:pt x="844642" y="834497"/>
                </a:cubicBezTo>
                <a:cubicBezTo>
                  <a:pt x="772061" y="864692"/>
                  <a:pt x="290052" y="949986"/>
                  <a:pt x="158887" y="855006"/>
                </a:cubicBezTo>
                <a:cubicBezTo>
                  <a:pt x="27722" y="760026"/>
                  <a:pt x="-65520" y="405081"/>
                  <a:pt x="57651" y="264618"/>
                </a:cubicBezTo>
                <a:cubicBezTo>
                  <a:pt x="180822" y="124155"/>
                  <a:pt x="458430" y="-47589"/>
                  <a:pt x="897913" y="12228"/>
                </a:cubicBezTo>
                <a:cubicBezTo>
                  <a:pt x="1046789" y="37089"/>
                  <a:pt x="1188269" y="121743"/>
                  <a:pt x="1184649" y="362535"/>
                </a:cubicBezTo>
                <a:cubicBezTo>
                  <a:pt x="1181030" y="603327"/>
                  <a:pt x="1069516" y="742967"/>
                  <a:pt x="974266" y="782877"/>
                </a:cubicBezTo>
                <a:cubicBezTo>
                  <a:pt x="970075" y="839741"/>
                  <a:pt x="899237" y="958806"/>
                  <a:pt x="899237" y="958806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e Ha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37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281BE-4003-DC2C-C732-A2A5E826B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462" y="319669"/>
            <a:ext cx="10333075" cy="1177825"/>
          </a:xfrm>
        </p:spPr>
        <p:txBody>
          <a:bodyPr/>
          <a:lstStyle/>
          <a:p>
            <a:r>
              <a:rPr lang="en-IE" dirty="0"/>
              <a:t>Round one – Biology General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DBA82-7AE5-C44A-DB45-391C437C1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87" y="1311964"/>
            <a:ext cx="11131826" cy="4943061"/>
          </a:xfrm>
        </p:spPr>
        <p:txBody>
          <a:bodyPr>
            <a:normAutofit fontScale="25000" lnSpcReduction="20000"/>
          </a:bodyPr>
          <a:lstStyle/>
          <a:p>
            <a:pPr marL="514350" indent="-514350">
              <a:buAutoNum type="arabicPeriod"/>
            </a:pPr>
            <a:r>
              <a:rPr lang="en-US" sz="11200" dirty="0"/>
              <a:t>What do you call a solution with the same solute concentration as another solution?</a:t>
            </a:r>
          </a:p>
          <a:p>
            <a:pPr marL="514350" indent="-514350">
              <a:buAutoNum type="arabicPeriod"/>
            </a:pPr>
            <a:r>
              <a:rPr lang="en-US" sz="11200" dirty="0"/>
              <a:t>A term for all offspring produced by asexual reproduction?</a:t>
            </a:r>
          </a:p>
          <a:p>
            <a:pPr marL="514350" indent="-514350">
              <a:buAutoNum type="arabicPeriod"/>
            </a:pPr>
            <a:r>
              <a:rPr lang="en-US" sz="11200" dirty="0"/>
              <a:t>Is a zygospore found in Rhizopus?</a:t>
            </a:r>
          </a:p>
          <a:p>
            <a:pPr marL="514350" indent="-514350">
              <a:buAutoNum type="arabicPeriod"/>
            </a:pPr>
            <a:r>
              <a:rPr lang="en-US" sz="11200" dirty="0"/>
              <a:t>In which organ does deamination occur?</a:t>
            </a:r>
          </a:p>
          <a:p>
            <a:pPr marL="514350" indent="-514350">
              <a:buAutoNum type="arabicPeriod"/>
            </a:pPr>
            <a:r>
              <a:rPr lang="en-US" sz="11200" dirty="0"/>
              <a:t>The bronchi branch repeatedly and finally end in thin-walled air sacs called …</a:t>
            </a:r>
          </a:p>
          <a:p>
            <a:pPr marL="514350" indent="-514350">
              <a:buAutoNum type="arabicPeriod"/>
            </a:pPr>
            <a:r>
              <a:rPr lang="en-US" sz="11200" dirty="0"/>
              <a:t>The making of a protein from a mRNA by changing the genetic information it contains to a sequence of amino acids, describes what process? </a:t>
            </a:r>
          </a:p>
          <a:p>
            <a:pPr marL="514350" indent="-514350">
              <a:buAutoNum type="arabicPeriod"/>
            </a:pPr>
            <a:r>
              <a:rPr lang="en-US" sz="11200" dirty="0"/>
              <a:t>What term is given to any substance or agent capable of causing or bringing about a mutation?</a:t>
            </a:r>
          </a:p>
          <a:p>
            <a:pPr marL="514350" indent="-514350">
              <a:buAutoNum type="arabicPeriod"/>
            </a:pPr>
            <a:r>
              <a:rPr lang="en-US" sz="11200" dirty="0"/>
              <a:t>How can bacteria survive </a:t>
            </a:r>
            <a:r>
              <a:rPr lang="en-US" sz="11200" dirty="0" err="1"/>
              <a:t>unfavourable</a:t>
            </a:r>
            <a:r>
              <a:rPr lang="en-US" sz="11200" dirty="0"/>
              <a:t> conditions?</a:t>
            </a:r>
          </a:p>
          <a:p>
            <a:pPr marL="514350" indent="-514350">
              <a:buAutoNum type="arabicPeriod"/>
            </a:pPr>
            <a:r>
              <a:rPr lang="en-US" sz="11200" dirty="0"/>
              <a:t>Blood returns to the heart from the lungs in what blood vessel? </a:t>
            </a:r>
          </a:p>
          <a:p>
            <a:pPr marL="514350" indent="-514350">
              <a:buAutoNum type="arabicPeriod"/>
            </a:pPr>
            <a:r>
              <a:rPr lang="en-US" sz="11200" dirty="0"/>
              <a:t>During the formation of base pairs in DNA adenine always bonds with …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612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46DEB-0489-D1A6-DC30-4AF06912B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37" y="558210"/>
            <a:ext cx="10333075" cy="806765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2 – Protein 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7446A-9A51-ADF8-5231-7BB9DD618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51" y="1669773"/>
            <a:ext cx="11198087" cy="4630017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During the formation of base pairs guanine always bonds with …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GTA is the base sequence on a section of DNA which of the following is the corresponding sequence on tRNA?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Name the enzyme involved in protein synthesis which manufactures mRNA using DNA as a template.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Tests to identify the presence or absence of changed or harmful genes possessed by an individual is called …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‘t’ in tRNA stands for…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scientists that discovered the double helix were…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sequence of three nucleotides in messenger RNA that codes for a single amino acid is called a …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term given to modern techniques or processes used to artificially alter the genetic information in the chromosome of an organism is….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the method used for separating the fragments of DNA when getting a DNA fingerprint?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the name of the five-carbon monosaccharide sugar found in the nucleotides of DNA?</a:t>
            </a:r>
          </a:p>
        </p:txBody>
      </p:sp>
    </p:spTree>
    <p:extLst>
      <p:ext uri="{BB962C8B-B14F-4D97-AF65-F5344CB8AC3E}">
        <p14:creationId xmlns:p14="http://schemas.microsoft.com/office/powerpoint/2010/main" val="364833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3A1188B-F6D0-454F-8265-790DD27A8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Yellow question mark">
            <a:extLst>
              <a:ext uri="{FF2B5EF4-FFF2-40B4-BE49-F238E27FC236}">
                <a16:creationId xmlns:a16="http://schemas.microsoft.com/office/drawing/2014/main" id="{47CEDE30-4CDE-E460-C4AA-C35E76A53F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A680864-F353-4128-88F8-98E04FD76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6000" y="473904"/>
            <a:ext cx="5677152" cy="2955096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299644 w 976578"/>
              <a:gd name="connsiteY0" fmla="*/ 719898 h 719898"/>
              <a:gd name="connsiteX1" fmla="*/ 444995 w 976578"/>
              <a:gd name="connsiteY1" fmla="*/ 631221 h 719898"/>
              <a:gd name="connsiteX2" fmla="*/ 835811 w 976578"/>
              <a:gd name="connsiteY2" fmla="*/ 542827 h 719898"/>
              <a:gd name="connsiteX3" fmla="*/ 969537 w 976578"/>
              <a:gd name="connsiteY3" fmla="*/ 251745 h 719898"/>
              <a:gd name="connsiteX4" fmla="*/ 689502 w 976578"/>
              <a:gd name="connsiteY4" fmla="*/ 94 h 719898"/>
              <a:gd name="connsiteX5" fmla="*/ 12711 w 976578"/>
              <a:gd name="connsiteY5" fmla="*/ 241077 h 719898"/>
              <a:gd name="connsiteX6" fmla="*/ 232302 w 976578"/>
              <a:gd name="connsiteY6" fmla="*/ 645127 h 719898"/>
              <a:gd name="connsiteX7" fmla="*/ 299644 w 976578"/>
              <a:gd name="connsiteY7" fmla="*/ 719898 h 719898"/>
              <a:gd name="connsiteX0" fmla="*/ 299644 w 976735"/>
              <a:gd name="connsiteY0" fmla="*/ 700584 h 700584"/>
              <a:gd name="connsiteX1" fmla="*/ 444995 w 976735"/>
              <a:gd name="connsiteY1" fmla="*/ 611907 h 700584"/>
              <a:gd name="connsiteX2" fmla="*/ 835811 w 976735"/>
              <a:gd name="connsiteY2" fmla="*/ 523513 h 700584"/>
              <a:gd name="connsiteX3" fmla="*/ 969537 w 976735"/>
              <a:gd name="connsiteY3" fmla="*/ 232431 h 700584"/>
              <a:gd name="connsiteX4" fmla="*/ 686992 w 976735"/>
              <a:gd name="connsiteY4" fmla="*/ 245 h 700584"/>
              <a:gd name="connsiteX5" fmla="*/ 12711 w 976735"/>
              <a:gd name="connsiteY5" fmla="*/ 221763 h 700584"/>
              <a:gd name="connsiteX6" fmla="*/ 232302 w 976735"/>
              <a:gd name="connsiteY6" fmla="*/ 625813 h 700584"/>
              <a:gd name="connsiteX7" fmla="*/ 299644 w 976735"/>
              <a:gd name="connsiteY7" fmla="*/ 700584 h 700584"/>
              <a:gd name="connsiteX0" fmla="*/ 299644 w 976735"/>
              <a:gd name="connsiteY0" fmla="*/ 701349 h 701349"/>
              <a:gd name="connsiteX1" fmla="*/ 444995 w 976735"/>
              <a:gd name="connsiteY1" fmla="*/ 612672 h 701349"/>
              <a:gd name="connsiteX2" fmla="*/ 835811 w 976735"/>
              <a:gd name="connsiteY2" fmla="*/ 524278 h 701349"/>
              <a:gd name="connsiteX3" fmla="*/ 969537 w 976735"/>
              <a:gd name="connsiteY3" fmla="*/ 233196 h 701349"/>
              <a:gd name="connsiteX4" fmla="*/ 686992 w 976735"/>
              <a:gd name="connsiteY4" fmla="*/ 1010 h 701349"/>
              <a:gd name="connsiteX5" fmla="*/ 12711 w 976735"/>
              <a:gd name="connsiteY5" fmla="*/ 222528 h 701349"/>
              <a:gd name="connsiteX6" fmla="*/ 232302 w 976735"/>
              <a:gd name="connsiteY6" fmla="*/ 626578 h 701349"/>
              <a:gd name="connsiteX7" fmla="*/ 299644 w 976735"/>
              <a:gd name="connsiteY7" fmla="*/ 701349 h 70134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617298 h 692069"/>
              <a:gd name="connsiteX7" fmla="*/ 299644 w 977050"/>
              <a:gd name="connsiteY7" fmla="*/ 692069 h 69206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594589 h 692069"/>
              <a:gd name="connsiteX7" fmla="*/ 299644 w 977050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1546"/>
              <a:gd name="connsiteY0" fmla="*/ 692069 h 692069"/>
              <a:gd name="connsiteX1" fmla="*/ 444995 w 981546"/>
              <a:gd name="connsiteY1" fmla="*/ 603392 h 692069"/>
              <a:gd name="connsiteX2" fmla="*/ 858396 w 981546"/>
              <a:gd name="connsiteY2" fmla="*/ 532149 h 692069"/>
              <a:gd name="connsiteX3" fmla="*/ 969537 w 981546"/>
              <a:gd name="connsiteY3" fmla="*/ 223916 h 692069"/>
              <a:gd name="connsiteX4" fmla="*/ 681973 w 981546"/>
              <a:gd name="connsiteY4" fmla="*/ 1462 h 692069"/>
              <a:gd name="connsiteX5" fmla="*/ 12711 w 981546"/>
              <a:gd name="connsiteY5" fmla="*/ 213248 h 692069"/>
              <a:gd name="connsiteX6" fmla="*/ 232302 w 981546"/>
              <a:gd name="connsiteY6" fmla="*/ 594589 h 692069"/>
              <a:gd name="connsiteX7" fmla="*/ 299644 w 981546"/>
              <a:gd name="connsiteY7" fmla="*/ 692069 h 69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1546" h="692069">
                <a:moveTo>
                  <a:pt x="299644" y="692069"/>
                </a:moveTo>
                <a:cubicBezTo>
                  <a:pt x="328219" y="653017"/>
                  <a:pt x="351870" y="630045"/>
                  <a:pt x="444995" y="603392"/>
                </a:cubicBezTo>
                <a:cubicBezTo>
                  <a:pt x="538120" y="576739"/>
                  <a:pt x="737904" y="616922"/>
                  <a:pt x="858396" y="532149"/>
                </a:cubicBezTo>
                <a:cubicBezTo>
                  <a:pt x="978887" y="447377"/>
                  <a:pt x="998941" y="312364"/>
                  <a:pt x="969537" y="223916"/>
                </a:cubicBezTo>
                <a:cubicBezTo>
                  <a:pt x="940133" y="135468"/>
                  <a:pt x="848972" y="6484"/>
                  <a:pt x="681973" y="1462"/>
                </a:cubicBezTo>
                <a:cubicBezTo>
                  <a:pt x="514974" y="-3560"/>
                  <a:pt x="102871" y="-7985"/>
                  <a:pt x="12711" y="213248"/>
                </a:cubicBezTo>
                <a:cubicBezTo>
                  <a:pt x="-22722" y="376316"/>
                  <a:pt x="5512" y="520199"/>
                  <a:pt x="232302" y="594589"/>
                </a:cubicBezTo>
                <a:cubicBezTo>
                  <a:pt x="285452" y="612591"/>
                  <a:pt x="299644" y="692069"/>
                  <a:pt x="299644" y="69206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B3A362-9A54-C520-76F0-540C836C5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2450" y="815770"/>
            <a:ext cx="5079999" cy="1384506"/>
          </a:xfrm>
        </p:spPr>
        <p:txBody>
          <a:bodyPr anchor="b">
            <a:normAutofit/>
          </a:bodyPr>
          <a:lstStyle/>
          <a:p>
            <a:r>
              <a:rPr lang="en-IE" dirty="0">
                <a:solidFill>
                  <a:srgbClr val="000000"/>
                </a:solidFill>
              </a:rPr>
              <a:t>Bonas Question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03C134F-19BD-FF22-DB55-0E1156D7A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780268"/>
            <a:ext cx="10674249" cy="126196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IE" dirty="0">
                <a:solidFill>
                  <a:srgbClr val="000000"/>
                </a:solidFill>
              </a:rPr>
              <a:t>Name the two scientists who came up with the theory of evolution by Natural Selection?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D20C3C1-709C-4741-B640-140DC0B8C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30685" y="470276"/>
            <a:ext cx="5677152" cy="2955096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299644 w 976578"/>
              <a:gd name="connsiteY0" fmla="*/ 719898 h 719898"/>
              <a:gd name="connsiteX1" fmla="*/ 444995 w 976578"/>
              <a:gd name="connsiteY1" fmla="*/ 631221 h 719898"/>
              <a:gd name="connsiteX2" fmla="*/ 835811 w 976578"/>
              <a:gd name="connsiteY2" fmla="*/ 542827 h 719898"/>
              <a:gd name="connsiteX3" fmla="*/ 969537 w 976578"/>
              <a:gd name="connsiteY3" fmla="*/ 251745 h 719898"/>
              <a:gd name="connsiteX4" fmla="*/ 689502 w 976578"/>
              <a:gd name="connsiteY4" fmla="*/ 94 h 719898"/>
              <a:gd name="connsiteX5" fmla="*/ 12711 w 976578"/>
              <a:gd name="connsiteY5" fmla="*/ 241077 h 719898"/>
              <a:gd name="connsiteX6" fmla="*/ 232302 w 976578"/>
              <a:gd name="connsiteY6" fmla="*/ 645127 h 719898"/>
              <a:gd name="connsiteX7" fmla="*/ 299644 w 976578"/>
              <a:gd name="connsiteY7" fmla="*/ 719898 h 719898"/>
              <a:gd name="connsiteX0" fmla="*/ 299644 w 976735"/>
              <a:gd name="connsiteY0" fmla="*/ 700584 h 700584"/>
              <a:gd name="connsiteX1" fmla="*/ 444995 w 976735"/>
              <a:gd name="connsiteY1" fmla="*/ 611907 h 700584"/>
              <a:gd name="connsiteX2" fmla="*/ 835811 w 976735"/>
              <a:gd name="connsiteY2" fmla="*/ 523513 h 700584"/>
              <a:gd name="connsiteX3" fmla="*/ 969537 w 976735"/>
              <a:gd name="connsiteY3" fmla="*/ 232431 h 700584"/>
              <a:gd name="connsiteX4" fmla="*/ 686992 w 976735"/>
              <a:gd name="connsiteY4" fmla="*/ 245 h 700584"/>
              <a:gd name="connsiteX5" fmla="*/ 12711 w 976735"/>
              <a:gd name="connsiteY5" fmla="*/ 221763 h 700584"/>
              <a:gd name="connsiteX6" fmla="*/ 232302 w 976735"/>
              <a:gd name="connsiteY6" fmla="*/ 625813 h 700584"/>
              <a:gd name="connsiteX7" fmla="*/ 299644 w 976735"/>
              <a:gd name="connsiteY7" fmla="*/ 700584 h 700584"/>
              <a:gd name="connsiteX0" fmla="*/ 299644 w 976735"/>
              <a:gd name="connsiteY0" fmla="*/ 701349 h 701349"/>
              <a:gd name="connsiteX1" fmla="*/ 444995 w 976735"/>
              <a:gd name="connsiteY1" fmla="*/ 612672 h 701349"/>
              <a:gd name="connsiteX2" fmla="*/ 835811 w 976735"/>
              <a:gd name="connsiteY2" fmla="*/ 524278 h 701349"/>
              <a:gd name="connsiteX3" fmla="*/ 969537 w 976735"/>
              <a:gd name="connsiteY3" fmla="*/ 233196 h 701349"/>
              <a:gd name="connsiteX4" fmla="*/ 686992 w 976735"/>
              <a:gd name="connsiteY4" fmla="*/ 1010 h 701349"/>
              <a:gd name="connsiteX5" fmla="*/ 12711 w 976735"/>
              <a:gd name="connsiteY5" fmla="*/ 222528 h 701349"/>
              <a:gd name="connsiteX6" fmla="*/ 232302 w 976735"/>
              <a:gd name="connsiteY6" fmla="*/ 626578 h 701349"/>
              <a:gd name="connsiteX7" fmla="*/ 299644 w 976735"/>
              <a:gd name="connsiteY7" fmla="*/ 701349 h 70134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617298 h 692069"/>
              <a:gd name="connsiteX7" fmla="*/ 299644 w 977050"/>
              <a:gd name="connsiteY7" fmla="*/ 692069 h 69206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594589 h 692069"/>
              <a:gd name="connsiteX7" fmla="*/ 299644 w 977050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1546"/>
              <a:gd name="connsiteY0" fmla="*/ 692069 h 692069"/>
              <a:gd name="connsiteX1" fmla="*/ 444995 w 981546"/>
              <a:gd name="connsiteY1" fmla="*/ 603392 h 692069"/>
              <a:gd name="connsiteX2" fmla="*/ 858396 w 981546"/>
              <a:gd name="connsiteY2" fmla="*/ 532149 h 692069"/>
              <a:gd name="connsiteX3" fmla="*/ 969537 w 981546"/>
              <a:gd name="connsiteY3" fmla="*/ 223916 h 692069"/>
              <a:gd name="connsiteX4" fmla="*/ 681973 w 981546"/>
              <a:gd name="connsiteY4" fmla="*/ 1462 h 692069"/>
              <a:gd name="connsiteX5" fmla="*/ 12711 w 981546"/>
              <a:gd name="connsiteY5" fmla="*/ 213248 h 692069"/>
              <a:gd name="connsiteX6" fmla="*/ 232302 w 981546"/>
              <a:gd name="connsiteY6" fmla="*/ 594589 h 692069"/>
              <a:gd name="connsiteX7" fmla="*/ 299644 w 981546"/>
              <a:gd name="connsiteY7" fmla="*/ 692069 h 69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1546" h="692069">
                <a:moveTo>
                  <a:pt x="299644" y="692069"/>
                </a:moveTo>
                <a:cubicBezTo>
                  <a:pt x="328219" y="653017"/>
                  <a:pt x="351870" y="630045"/>
                  <a:pt x="444995" y="603392"/>
                </a:cubicBezTo>
                <a:cubicBezTo>
                  <a:pt x="538120" y="576739"/>
                  <a:pt x="737904" y="616922"/>
                  <a:pt x="858396" y="532149"/>
                </a:cubicBezTo>
                <a:cubicBezTo>
                  <a:pt x="978887" y="447377"/>
                  <a:pt x="998941" y="312364"/>
                  <a:pt x="969537" y="223916"/>
                </a:cubicBezTo>
                <a:cubicBezTo>
                  <a:pt x="940133" y="135468"/>
                  <a:pt x="848972" y="6484"/>
                  <a:pt x="681973" y="1462"/>
                </a:cubicBezTo>
                <a:cubicBezTo>
                  <a:pt x="514974" y="-3560"/>
                  <a:pt x="102871" y="-7985"/>
                  <a:pt x="12711" y="213248"/>
                </a:cubicBezTo>
                <a:cubicBezTo>
                  <a:pt x="-22722" y="376316"/>
                  <a:pt x="5512" y="520199"/>
                  <a:pt x="232302" y="594589"/>
                </a:cubicBezTo>
                <a:cubicBezTo>
                  <a:pt x="285452" y="612591"/>
                  <a:pt x="299644" y="692069"/>
                  <a:pt x="299644" y="692069"/>
                </a:cubicBezTo>
                <a:close/>
              </a:path>
            </a:pathLst>
          </a:custGeom>
          <a:noFill/>
          <a:ln w="1905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26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D657F-9A8F-B242-DDF2-03BDAF5AB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10"/>
            <a:ext cx="10333075" cy="912782"/>
          </a:xfrm>
        </p:spPr>
        <p:txBody>
          <a:bodyPr/>
          <a:lstStyle/>
          <a:p>
            <a:r>
              <a:rPr lang="en-IE" dirty="0"/>
              <a:t>Round One -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1886F-6312-89E8-C90F-ACCEA8BC2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357" y="1696279"/>
            <a:ext cx="10704443" cy="4603512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 solution with the same solute concentration as another solution is known as what type of solution? </a:t>
            </a:r>
            <a:r>
              <a:rPr lang="en-US" dirty="0">
                <a:highlight>
                  <a:srgbClr val="FFFF00"/>
                </a:highlight>
              </a:rPr>
              <a:t>Isotonic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term for all offspring produced by asexual reproduction …</a:t>
            </a:r>
            <a:r>
              <a:rPr lang="en-US" dirty="0">
                <a:highlight>
                  <a:srgbClr val="FFFF00"/>
                </a:highlight>
              </a:rPr>
              <a:t> Clone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Is a zygospore found in Rhizopus? </a:t>
            </a:r>
            <a:r>
              <a:rPr lang="en-US" dirty="0">
                <a:highlight>
                  <a:srgbClr val="FFFF00"/>
                </a:highlight>
              </a:rPr>
              <a:t>Yes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 which organ does deamination occur?   </a:t>
            </a:r>
            <a:r>
              <a:rPr lang="en-US" dirty="0">
                <a:highlight>
                  <a:srgbClr val="FFFF00"/>
                </a:highlight>
              </a:rPr>
              <a:t>Liver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bronchi branch repeatedly and finally end in thin-walled air sacs called … </a:t>
            </a:r>
            <a:r>
              <a:rPr lang="en-US" dirty="0">
                <a:highlight>
                  <a:srgbClr val="FFFF00"/>
                </a:highlight>
              </a:rPr>
              <a:t>Alveoli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making of a protein from a mRNA by changing the genetic information it contains to a sequence of amino acids, describes what process? </a:t>
            </a:r>
            <a:r>
              <a:rPr lang="en-US" dirty="0">
                <a:highlight>
                  <a:srgbClr val="FFFF00"/>
                </a:highlight>
              </a:rPr>
              <a:t>Translation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term is given to any substance or agent capable of causing or bringing about a mutation? </a:t>
            </a:r>
            <a:r>
              <a:rPr lang="en-US" dirty="0">
                <a:highlight>
                  <a:srgbClr val="FFFF00"/>
                </a:highlight>
              </a:rPr>
              <a:t>Mutagen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Bacteria can survive </a:t>
            </a:r>
            <a:r>
              <a:rPr lang="en-US" dirty="0" err="1"/>
              <a:t>unfavourable</a:t>
            </a:r>
            <a:r>
              <a:rPr lang="en-US" dirty="0"/>
              <a:t> conditions by … </a:t>
            </a:r>
            <a:r>
              <a:rPr lang="en-US" dirty="0">
                <a:highlight>
                  <a:srgbClr val="FFFF00"/>
                </a:highlight>
              </a:rPr>
              <a:t>Forming endospores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Blood returns to the heart from the lungs in what blood vessel? </a:t>
            </a:r>
            <a:r>
              <a:rPr lang="en-US" dirty="0">
                <a:highlight>
                  <a:srgbClr val="FFFF00"/>
                </a:highlight>
              </a:rPr>
              <a:t>Pulmonary vein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During the formation of base pairs in DNA adenine always bonds with … </a:t>
            </a:r>
            <a:r>
              <a:rPr lang="en-US" dirty="0">
                <a:highlight>
                  <a:srgbClr val="FFFF00"/>
                </a:highlight>
              </a:rPr>
              <a:t>Thymine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0703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CD703-B594-B9FF-65C5-317FA35BF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674243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3 - Enzymes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6CBB2-AFA5-F05C-50B7-03DDF7AA9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52" y="1404730"/>
            <a:ext cx="11264348" cy="4895061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300" dirty="0"/>
              <a:t>A gel commonly used to </a:t>
            </a:r>
            <a:r>
              <a:rPr lang="en-US" sz="3300" dirty="0" err="1"/>
              <a:t>immobilise</a:t>
            </a:r>
            <a:r>
              <a:rPr lang="en-US" sz="3300" dirty="0"/>
              <a:t> enzymes is…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/>
              <a:t>Name an enzyme that breaks down hydrogen peroxide to oxygen and water.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/>
              <a:t>Name the enzyme found in saliva, whose product is maltose?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/>
              <a:t>The optimum temperature for human enzyme activity is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/>
              <a:t>The substance upon which an enzyme acts is called the …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/>
              <a:t>The theory of an enzyme slightly changing shape to fit its substrate is called the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/>
              <a:t>What name is given to the position on an enzyme where the substrate is attached?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/>
              <a:t>What term describes using living organisms to produce useful products, e.g. yeast to produce bread and alcohol?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/>
              <a:t>What term is given to a container in which a living thing is used in the production of something useful?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/>
              <a:t>What type of biological substance are enzymes?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4302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46DEB-0489-D1A6-DC30-4AF06912B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37" y="558210"/>
            <a:ext cx="10333075" cy="806765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2 –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7446A-9A51-ADF8-5231-7BB9DD618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51" y="1669773"/>
            <a:ext cx="11198087" cy="4630017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During the formation of base pairs guanine always bonds with … </a:t>
            </a:r>
            <a:r>
              <a:rPr lang="en-US" dirty="0">
                <a:highlight>
                  <a:srgbClr val="FFFF00"/>
                </a:highlight>
              </a:rPr>
              <a:t>Cytosine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GTA is the base sequence on a section of DNA which of the following is the corresponding sequence on tRNA? </a:t>
            </a:r>
            <a:r>
              <a:rPr lang="en-US" dirty="0">
                <a:highlight>
                  <a:srgbClr val="FFFF00"/>
                </a:highlight>
              </a:rPr>
              <a:t>GUA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Name the enzyme involved in protein synthesis which manufactures mRNA using DNA as a template.   </a:t>
            </a:r>
            <a:r>
              <a:rPr lang="en-US" dirty="0">
                <a:highlight>
                  <a:srgbClr val="FFFF00"/>
                </a:highlight>
              </a:rPr>
              <a:t>RNA Polymerase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Tests to identify the presence or absence of changed or harmful genes possessed by an individual is called … </a:t>
            </a:r>
            <a:r>
              <a:rPr lang="en-US" dirty="0">
                <a:highlight>
                  <a:srgbClr val="FFFF00"/>
                </a:highlight>
              </a:rPr>
              <a:t>Genetic Screening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‘t’ in tRNA stands for… </a:t>
            </a:r>
            <a:r>
              <a:rPr lang="en-US" dirty="0">
                <a:highlight>
                  <a:srgbClr val="FFFF00"/>
                </a:highlight>
              </a:rPr>
              <a:t>Transfer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scientists that discovered the double helix were…  </a:t>
            </a:r>
            <a:r>
              <a:rPr lang="en-US" dirty="0">
                <a:highlight>
                  <a:srgbClr val="FFFF00"/>
                </a:highlight>
              </a:rPr>
              <a:t>Watson and Crick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sequence of three nucleotides in messenger RNA that codes for a single amino acid is called a …  </a:t>
            </a:r>
            <a:r>
              <a:rPr lang="en-US" dirty="0">
                <a:highlight>
                  <a:srgbClr val="FFFF00"/>
                </a:highlight>
              </a:rPr>
              <a:t>Codon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term given to modern techniques or processes used to artificially alter the genetic information in the chromosome of an organism is….</a:t>
            </a:r>
            <a:r>
              <a:rPr lang="en-US" dirty="0">
                <a:highlight>
                  <a:srgbClr val="FFFF00"/>
                </a:highlight>
              </a:rPr>
              <a:t>genetic engineering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the method used for separating the fragments of DNA when getting a DNA fingerprint? </a:t>
            </a:r>
            <a:r>
              <a:rPr lang="en-US" dirty="0">
                <a:highlight>
                  <a:srgbClr val="FFFF00"/>
                </a:highlight>
              </a:rPr>
              <a:t>Gel Electrophoresis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the name of the five-carbon monosaccharide sugar found in the nucleotides of DNA?  </a:t>
            </a:r>
            <a:r>
              <a:rPr lang="en-US" dirty="0">
                <a:highlight>
                  <a:srgbClr val="FFFF00"/>
                </a:highlight>
              </a:rPr>
              <a:t>Deoxyribose</a:t>
            </a:r>
          </a:p>
        </p:txBody>
      </p:sp>
    </p:spTree>
    <p:extLst>
      <p:ext uri="{BB962C8B-B14F-4D97-AF65-F5344CB8AC3E}">
        <p14:creationId xmlns:p14="http://schemas.microsoft.com/office/powerpoint/2010/main" val="1849294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68473-BAEA-8940-3EBB-0A5E9980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793513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4 - Food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6693B-32C2-4F69-0211-076933235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51" y="1351722"/>
            <a:ext cx="11184835" cy="494806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Bleeding from gums and mucous membranes is a symptom of the lack of?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 the composition of a triglyceride the ratio of glycerol to fatty acid is?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Name the type of nutrition found in green plants.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Name the type of nutrition found in Rhizopus.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mineral required for making chlorophyll is?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Weak bone formation is due to the lack of calcium. The lack of which vitamin is responsible for this?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process contributes most to the increase in weight of a plant?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Which of the following is not a trace element: Copper, Iron, Sulphur, Zinc?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Which organic compounds have Hydrogen and Oxygen present in the same ratio as in water?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10.	This chemical is used to test for reducing sugar.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82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CD703-B594-B9FF-65C5-317FA35BF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674243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3 -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6CBB2-AFA5-F05C-50B7-03DDF7AA9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52" y="1404730"/>
            <a:ext cx="11264348" cy="4895061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 gel commonly used to </a:t>
            </a:r>
            <a:r>
              <a:rPr lang="en-US" dirty="0" err="1"/>
              <a:t>immobilise</a:t>
            </a:r>
            <a:r>
              <a:rPr lang="en-US" dirty="0"/>
              <a:t> enzymes is … </a:t>
            </a:r>
            <a:r>
              <a:rPr lang="en-US" dirty="0">
                <a:highlight>
                  <a:srgbClr val="FFFF00"/>
                </a:highlight>
              </a:rPr>
              <a:t>Sodium alginate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Name an enzyme that breaks down hydrogen peroxide to oxygen and water. </a:t>
            </a:r>
            <a:r>
              <a:rPr lang="en-US" dirty="0">
                <a:highlight>
                  <a:srgbClr val="FFFF00"/>
                </a:highlight>
              </a:rPr>
              <a:t>Catalase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Name the enzyme found in saliva, whose product is maltose? </a:t>
            </a:r>
            <a:r>
              <a:rPr lang="en-US" dirty="0">
                <a:highlight>
                  <a:srgbClr val="FFFF00"/>
                </a:highlight>
              </a:rPr>
              <a:t>Amylase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optimum temperature for human enzyme activity is … </a:t>
            </a:r>
            <a:r>
              <a:rPr lang="en-US" dirty="0">
                <a:highlight>
                  <a:srgbClr val="FFFF00"/>
                </a:highlight>
              </a:rPr>
              <a:t>37 °C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substance upon which an enzyme acts is called the … </a:t>
            </a:r>
            <a:r>
              <a:rPr lang="en-US" dirty="0">
                <a:highlight>
                  <a:srgbClr val="FFFF00"/>
                </a:highlight>
              </a:rPr>
              <a:t>Substrate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theory of an enzyme slightly changing shape to fit its substrate is called the … </a:t>
            </a:r>
            <a:r>
              <a:rPr lang="en-US" dirty="0">
                <a:highlight>
                  <a:srgbClr val="FFFF00"/>
                </a:highlight>
              </a:rPr>
              <a:t>Induced fit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name is given to the position on an enzyme where the substrate is attached? </a:t>
            </a:r>
            <a:r>
              <a:rPr lang="en-US" dirty="0">
                <a:highlight>
                  <a:srgbClr val="FFFF00"/>
                </a:highlight>
              </a:rPr>
              <a:t>Active site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term describes using living organisms to produce useful products, e.g. yeast to produce bread and alcohol? </a:t>
            </a:r>
            <a:r>
              <a:rPr lang="en-US" dirty="0">
                <a:highlight>
                  <a:srgbClr val="FFFF00"/>
                </a:highlight>
              </a:rPr>
              <a:t>Bioprocessing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term is given to a container in which a living thing is used in the production of something useful? </a:t>
            </a:r>
            <a:r>
              <a:rPr lang="en-US" dirty="0">
                <a:highlight>
                  <a:srgbClr val="FFFF00"/>
                </a:highlight>
              </a:rPr>
              <a:t>Bioreactor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type of biological substance are enzymes? </a:t>
            </a:r>
            <a:r>
              <a:rPr lang="en-US" dirty="0">
                <a:highlight>
                  <a:srgbClr val="FFFF00"/>
                </a:highlight>
              </a:rPr>
              <a:t>Proteins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8666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3A1188B-F6D0-454F-8265-790DD27A8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Yellow question mark">
            <a:extLst>
              <a:ext uri="{FF2B5EF4-FFF2-40B4-BE49-F238E27FC236}">
                <a16:creationId xmlns:a16="http://schemas.microsoft.com/office/drawing/2014/main" id="{47CEDE30-4CDE-E460-C4AA-C35E76A53F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A680864-F353-4128-88F8-98E04FD76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6000" y="473904"/>
            <a:ext cx="5677152" cy="2955096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299644 w 976578"/>
              <a:gd name="connsiteY0" fmla="*/ 719898 h 719898"/>
              <a:gd name="connsiteX1" fmla="*/ 444995 w 976578"/>
              <a:gd name="connsiteY1" fmla="*/ 631221 h 719898"/>
              <a:gd name="connsiteX2" fmla="*/ 835811 w 976578"/>
              <a:gd name="connsiteY2" fmla="*/ 542827 h 719898"/>
              <a:gd name="connsiteX3" fmla="*/ 969537 w 976578"/>
              <a:gd name="connsiteY3" fmla="*/ 251745 h 719898"/>
              <a:gd name="connsiteX4" fmla="*/ 689502 w 976578"/>
              <a:gd name="connsiteY4" fmla="*/ 94 h 719898"/>
              <a:gd name="connsiteX5" fmla="*/ 12711 w 976578"/>
              <a:gd name="connsiteY5" fmla="*/ 241077 h 719898"/>
              <a:gd name="connsiteX6" fmla="*/ 232302 w 976578"/>
              <a:gd name="connsiteY6" fmla="*/ 645127 h 719898"/>
              <a:gd name="connsiteX7" fmla="*/ 299644 w 976578"/>
              <a:gd name="connsiteY7" fmla="*/ 719898 h 719898"/>
              <a:gd name="connsiteX0" fmla="*/ 299644 w 976735"/>
              <a:gd name="connsiteY0" fmla="*/ 700584 h 700584"/>
              <a:gd name="connsiteX1" fmla="*/ 444995 w 976735"/>
              <a:gd name="connsiteY1" fmla="*/ 611907 h 700584"/>
              <a:gd name="connsiteX2" fmla="*/ 835811 w 976735"/>
              <a:gd name="connsiteY2" fmla="*/ 523513 h 700584"/>
              <a:gd name="connsiteX3" fmla="*/ 969537 w 976735"/>
              <a:gd name="connsiteY3" fmla="*/ 232431 h 700584"/>
              <a:gd name="connsiteX4" fmla="*/ 686992 w 976735"/>
              <a:gd name="connsiteY4" fmla="*/ 245 h 700584"/>
              <a:gd name="connsiteX5" fmla="*/ 12711 w 976735"/>
              <a:gd name="connsiteY5" fmla="*/ 221763 h 700584"/>
              <a:gd name="connsiteX6" fmla="*/ 232302 w 976735"/>
              <a:gd name="connsiteY6" fmla="*/ 625813 h 700584"/>
              <a:gd name="connsiteX7" fmla="*/ 299644 w 976735"/>
              <a:gd name="connsiteY7" fmla="*/ 700584 h 700584"/>
              <a:gd name="connsiteX0" fmla="*/ 299644 w 976735"/>
              <a:gd name="connsiteY0" fmla="*/ 701349 h 701349"/>
              <a:gd name="connsiteX1" fmla="*/ 444995 w 976735"/>
              <a:gd name="connsiteY1" fmla="*/ 612672 h 701349"/>
              <a:gd name="connsiteX2" fmla="*/ 835811 w 976735"/>
              <a:gd name="connsiteY2" fmla="*/ 524278 h 701349"/>
              <a:gd name="connsiteX3" fmla="*/ 969537 w 976735"/>
              <a:gd name="connsiteY3" fmla="*/ 233196 h 701349"/>
              <a:gd name="connsiteX4" fmla="*/ 686992 w 976735"/>
              <a:gd name="connsiteY4" fmla="*/ 1010 h 701349"/>
              <a:gd name="connsiteX5" fmla="*/ 12711 w 976735"/>
              <a:gd name="connsiteY5" fmla="*/ 222528 h 701349"/>
              <a:gd name="connsiteX6" fmla="*/ 232302 w 976735"/>
              <a:gd name="connsiteY6" fmla="*/ 626578 h 701349"/>
              <a:gd name="connsiteX7" fmla="*/ 299644 w 976735"/>
              <a:gd name="connsiteY7" fmla="*/ 701349 h 70134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617298 h 692069"/>
              <a:gd name="connsiteX7" fmla="*/ 299644 w 977050"/>
              <a:gd name="connsiteY7" fmla="*/ 692069 h 69206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594589 h 692069"/>
              <a:gd name="connsiteX7" fmla="*/ 299644 w 977050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1546"/>
              <a:gd name="connsiteY0" fmla="*/ 692069 h 692069"/>
              <a:gd name="connsiteX1" fmla="*/ 444995 w 981546"/>
              <a:gd name="connsiteY1" fmla="*/ 603392 h 692069"/>
              <a:gd name="connsiteX2" fmla="*/ 858396 w 981546"/>
              <a:gd name="connsiteY2" fmla="*/ 532149 h 692069"/>
              <a:gd name="connsiteX3" fmla="*/ 969537 w 981546"/>
              <a:gd name="connsiteY3" fmla="*/ 223916 h 692069"/>
              <a:gd name="connsiteX4" fmla="*/ 681973 w 981546"/>
              <a:gd name="connsiteY4" fmla="*/ 1462 h 692069"/>
              <a:gd name="connsiteX5" fmla="*/ 12711 w 981546"/>
              <a:gd name="connsiteY5" fmla="*/ 213248 h 692069"/>
              <a:gd name="connsiteX6" fmla="*/ 232302 w 981546"/>
              <a:gd name="connsiteY6" fmla="*/ 594589 h 692069"/>
              <a:gd name="connsiteX7" fmla="*/ 299644 w 981546"/>
              <a:gd name="connsiteY7" fmla="*/ 692069 h 69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1546" h="692069">
                <a:moveTo>
                  <a:pt x="299644" y="692069"/>
                </a:moveTo>
                <a:cubicBezTo>
                  <a:pt x="328219" y="653017"/>
                  <a:pt x="351870" y="630045"/>
                  <a:pt x="444995" y="603392"/>
                </a:cubicBezTo>
                <a:cubicBezTo>
                  <a:pt x="538120" y="576739"/>
                  <a:pt x="737904" y="616922"/>
                  <a:pt x="858396" y="532149"/>
                </a:cubicBezTo>
                <a:cubicBezTo>
                  <a:pt x="978887" y="447377"/>
                  <a:pt x="998941" y="312364"/>
                  <a:pt x="969537" y="223916"/>
                </a:cubicBezTo>
                <a:cubicBezTo>
                  <a:pt x="940133" y="135468"/>
                  <a:pt x="848972" y="6484"/>
                  <a:pt x="681973" y="1462"/>
                </a:cubicBezTo>
                <a:cubicBezTo>
                  <a:pt x="514974" y="-3560"/>
                  <a:pt x="102871" y="-7985"/>
                  <a:pt x="12711" y="213248"/>
                </a:cubicBezTo>
                <a:cubicBezTo>
                  <a:pt x="-22722" y="376316"/>
                  <a:pt x="5512" y="520199"/>
                  <a:pt x="232302" y="594589"/>
                </a:cubicBezTo>
                <a:cubicBezTo>
                  <a:pt x="285452" y="612591"/>
                  <a:pt x="299644" y="692069"/>
                  <a:pt x="299644" y="69206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B3A362-9A54-C520-76F0-540C836C5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2450" y="815770"/>
            <a:ext cx="5079999" cy="1384506"/>
          </a:xfrm>
        </p:spPr>
        <p:txBody>
          <a:bodyPr anchor="b">
            <a:normAutofit/>
          </a:bodyPr>
          <a:lstStyle/>
          <a:p>
            <a:r>
              <a:rPr lang="en-IE" dirty="0">
                <a:solidFill>
                  <a:srgbClr val="000000"/>
                </a:solidFill>
              </a:rPr>
              <a:t>Bonas Question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03C134F-19BD-FF22-DB55-0E1156D7A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780268"/>
            <a:ext cx="10674249" cy="126196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What </a:t>
            </a:r>
            <a:r>
              <a:rPr lang="en-US" dirty="0" err="1">
                <a:solidFill>
                  <a:srgbClr val="000000"/>
                </a:solidFill>
              </a:rPr>
              <a:t>colour</a:t>
            </a:r>
            <a:r>
              <a:rPr lang="en-US" dirty="0">
                <a:solidFill>
                  <a:srgbClr val="000000"/>
                </a:solidFill>
              </a:rPr>
              <a:t> indicates a positive test for protein using biuret reagent?</a:t>
            </a:r>
            <a:endParaRPr lang="en-IE" dirty="0">
              <a:solidFill>
                <a:srgbClr val="000000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D20C3C1-709C-4741-B640-140DC0B8C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30685" y="470276"/>
            <a:ext cx="5677152" cy="2955096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299644 w 976578"/>
              <a:gd name="connsiteY0" fmla="*/ 719898 h 719898"/>
              <a:gd name="connsiteX1" fmla="*/ 444995 w 976578"/>
              <a:gd name="connsiteY1" fmla="*/ 631221 h 719898"/>
              <a:gd name="connsiteX2" fmla="*/ 835811 w 976578"/>
              <a:gd name="connsiteY2" fmla="*/ 542827 h 719898"/>
              <a:gd name="connsiteX3" fmla="*/ 969537 w 976578"/>
              <a:gd name="connsiteY3" fmla="*/ 251745 h 719898"/>
              <a:gd name="connsiteX4" fmla="*/ 689502 w 976578"/>
              <a:gd name="connsiteY4" fmla="*/ 94 h 719898"/>
              <a:gd name="connsiteX5" fmla="*/ 12711 w 976578"/>
              <a:gd name="connsiteY5" fmla="*/ 241077 h 719898"/>
              <a:gd name="connsiteX6" fmla="*/ 232302 w 976578"/>
              <a:gd name="connsiteY6" fmla="*/ 645127 h 719898"/>
              <a:gd name="connsiteX7" fmla="*/ 299644 w 976578"/>
              <a:gd name="connsiteY7" fmla="*/ 719898 h 719898"/>
              <a:gd name="connsiteX0" fmla="*/ 299644 w 976735"/>
              <a:gd name="connsiteY0" fmla="*/ 700584 h 700584"/>
              <a:gd name="connsiteX1" fmla="*/ 444995 w 976735"/>
              <a:gd name="connsiteY1" fmla="*/ 611907 h 700584"/>
              <a:gd name="connsiteX2" fmla="*/ 835811 w 976735"/>
              <a:gd name="connsiteY2" fmla="*/ 523513 h 700584"/>
              <a:gd name="connsiteX3" fmla="*/ 969537 w 976735"/>
              <a:gd name="connsiteY3" fmla="*/ 232431 h 700584"/>
              <a:gd name="connsiteX4" fmla="*/ 686992 w 976735"/>
              <a:gd name="connsiteY4" fmla="*/ 245 h 700584"/>
              <a:gd name="connsiteX5" fmla="*/ 12711 w 976735"/>
              <a:gd name="connsiteY5" fmla="*/ 221763 h 700584"/>
              <a:gd name="connsiteX6" fmla="*/ 232302 w 976735"/>
              <a:gd name="connsiteY6" fmla="*/ 625813 h 700584"/>
              <a:gd name="connsiteX7" fmla="*/ 299644 w 976735"/>
              <a:gd name="connsiteY7" fmla="*/ 700584 h 700584"/>
              <a:gd name="connsiteX0" fmla="*/ 299644 w 976735"/>
              <a:gd name="connsiteY0" fmla="*/ 701349 h 701349"/>
              <a:gd name="connsiteX1" fmla="*/ 444995 w 976735"/>
              <a:gd name="connsiteY1" fmla="*/ 612672 h 701349"/>
              <a:gd name="connsiteX2" fmla="*/ 835811 w 976735"/>
              <a:gd name="connsiteY2" fmla="*/ 524278 h 701349"/>
              <a:gd name="connsiteX3" fmla="*/ 969537 w 976735"/>
              <a:gd name="connsiteY3" fmla="*/ 233196 h 701349"/>
              <a:gd name="connsiteX4" fmla="*/ 686992 w 976735"/>
              <a:gd name="connsiteY4" fmla="*/ 1010 h 701349"/>
              <a:gd name="connsiteX5" fmla="*/ 12711 w 976735"/>
              <a:gd name="connsiteY5" fmla="*/ 222528 h 701349"/>
              <a:gd name="connsiteX6" fmla="*/ 232302 w 976735"/>
              <a:gd name="connsiteY6" fmla="*/ 626578 h 701349"/>
              <a:gd name="connsiteX7" fmla="*/ 299644 w 976735"/>
              <a:gd name="connsiteY7" fmla="*/ 701349 h 70134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617298 h 692069"/>
              <a:gd name="connsiteX7" fmla="*/ 299644 w 977050"/>
              <a:gd name="connsiteY7" fmla="*/ 692069 h 69206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594589 h 692069"/>
              <a:gd name="connsiteX7" fmla="*/ 299644 w 977050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1546"/>
              <a:gd name="connsiteY0" fmla="*/ 692069 h 692069"/>
              <a:gd name="connsiteX1" fmla="*/ 444995 w 981546"/>
              <a:gd name="connsiteY1" fmla="*/ 603392 h 692069"/>
              <a:gd name="connsiteX2" fmla="*/ 858396 w 981546"/>
              <a:gd name="connsiteY2" fmla="*/ 532149 h 692069"/>
              <a:gd name="connsiteX3" fmla="*/ 969537 w 981546"/>
              <a:gd name="connsiteY3" fmla="*/ 223916 h 692069"/>
              <a:gd name="connsiteX4" fmla="*/ 681973 w 981546"/>
              <a:gd name="connsiteY4" fmla="*/ 1462 h 692069"/>
              <a:gd name="connsiteX5" fmla="*/ 12711 w 981546"/>
              <a:gd name="connsiteY5" fmla="*/ 213248 h 692069"/>
              <a:gd name="connsiteX6" fmla="*/ 232302 w 981546"/>
              <a:gd name="connsiteY6" fmla="*/ 594589 h 692069"/>
              <a:gd name="connsiteX7" fmla="*/ 299644 w 981546"/>
              <a:gd name="connsiteY7" fmla="*/ 692069 h 69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1546" h="692069">
                <a:moveTo>
                  <a:pt x="299644" y="692069"/>
                </a:moveTo>
                <a:cubicBezTo>
                  <a:pt x="328219" y="653017"/>
                  <a:pt x="351870" y="630045"/>
                  <a:pt x="444995" y="603392"/>
                </a:cubicBezTo>
                <a:cubicBezTo>
                  <a:pt x="538120" y="576739"/>
                  <a:pt x="737904" y="616922"/>
                  <a:pt x="858396" y="532149"/>
                </a:cubicBezTo>
                <a:cubicBezTo>
                  <a:pt x="978887" y="447377"/>
                  <a:pt x="998941" y="312364"/>
                  <a:pt x="969537" y="223916"/>
                </a:cubicBezTo>
                <a:cubicBezTo>
                  <a:pt x="940133" y="135468"/>
                  <a:pt x="848972" y="6484"/>
                  <a:pt x="681973" y="1462"/>
                </a:cubicBezTo>
                <a:cubicBezTo>
                  <a:pt x="514974" y="-3560"/>
                  <a:pt x="102871" y="-7985"/>
                  <a:pt x="12711" y="213248"/>
                </a:cubicBezTo>
                <a:cubicBezTo>
                  <a:pt x="-22722" y="376316"/>
                  <a:pt x="5512" y="520199"/>
                  <a:pt x="232302" y="594589"/>
                </a:cubicBezTo>
                <a:cubicBezTo>
                  <a:pt x="285452" y="612591"/>
                  <a:pt x="299644" y="692069"/>
                  <a:pt x="299644" y="692069"/>
                </a:cubicBezTo>
                <a:close/>
              </a:path>
            </a:pathLst>
          </a:custGeom>
          <a:noFill/>
          <a:ln w="1905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918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23AD4-EB2B-2961-EAE0-5E68EB282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10"/>
            <a:ext cx="10333075" cy="647738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5 - Genetics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8DB5D-959D-CACA-3C8E-128D6DF26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35" y="1417984"/>
            <a:ext cx="11330607" cy="522135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A </a:t>
            </a:r>
            <a:r>
              <a:rPr lang="en-US" sz="2400" dirty="0" err="1"/>
              <a:t>colour</a:t>
            </a:r>
            <a:r>
              <a:rPr lang="en-US" sz="2400" dirty="0"/>
              <a:t>-blind man marries a woman with normal vision, whose father was </a:t>
            </a:r>
            <a:r>
              <a:rPr lang="en-US" sz="2400" dirty="0" err="1"/>
              <a:t>colour</a:t>
            </a:r>
            <a:r>
              <a:rPr lang="en-US" sz="2400" dirty="0"/>
              <a:t>-blind. What are the chances that a son of theirs will be </a:t>
            </a:r>
            <a:r>
              <a:rPr lang="en-US" sz="2400" dirty="0" err="1"/>
              <a:t>colour</a:t>
            </a:r>
            <a:r>
              <a:rPr lang="en-US" sz="2400" dirty="0"/>
              <a:t>-blind?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A person with blood type A may receive a transfusion of which type(s) of blood?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In which cells in the body are alleles are NOT found in pairs?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Alternative forms of a gene are known as?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List the possible gametes from </a:t>
            </a:r>
            <a:r>
              <a:rPr lang="en-US" sz="2400" dirty="0" err="1"/>
              <a:t>TTRr</a:t>
            </a:r>
            <a:r>
              <a:rPr lang="en-US" sz="2400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What process restores the diploid number of chromosomes?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The physical appearance of an individual as a result of the interaction of the genotype with the environment is called the?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The process of changing the information in a gene into a protein and the effect that protein has on the organism is called?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Two heterozygous tall plants, each with a recessive gene for dwarfism, are crossed. What proportion of their offspring will be dwarf?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What term refers to the formation of an intermediate phenotype from the heterozygous condition? </a:t>
            </a:r>
          </a:p>
        </p:txBody>
      </p:sp>
    </p:spTree>
    <p:extLst>
      <p:ext uri="{BB962C8B-B14F-4D97-AF65-F5344CB8AC3E}">
        <p14:creationId xmlns:p14="http://schemas.microsoft.com/office/powerpoint/2010/main" val="393503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68473-BAEA-8940-3EBB-0A5E9980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793513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4 -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6693B-32C2-4F69-0211-076933235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51" y="1351722"/>
            <a:ext cx="11184835" cy="4948069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Bleeding from gums and mucous membranes is a symptom of the lack of … </a:t>
            </a:r>
            <a:r>
              <a:rPr lang="en-US" dirty="0">
                <a:highlight>
                  <a:srgbClr val="FFFF00"/>
                </a:highlight>
              </a:rPr>
              <a:t>Vitamin 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 the composition of a triglyceride the ratio of glycerol to fatty acid is …</a:t>
            </a:r>
            <a:r>
              <a:rPr lang="en-US" dirty="0">
                <a:highlight>
                  <a:srgbClr val="FFFF00"/>
                </a:highlight>
              </a:rPr>
              <a:t> 1:3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Name the type of nutrition found in green plants. </a:t>
            </a:r>
            <a:r>
              <a:rPr lang="en-US" dirty="0">
                <a:highlight>
                  <a:srgbClr val="FFFF00"/>
                </a:highlight>
              </a:rPr>
              <a:t>Autotrophic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Name the type of nutrition found in Rhizopus. </a:t>
            </a:r>
            <a:r>
              <a:rPr lang="en-US" dirty="0">
                <a:highlight>
                  <a:srgbClr val="FFFF00"/>
                </a:highlight>
              </a:rPr>
              <a:t>Saprophytic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mineral required for making chlorophyll is … </a:t>
            </a:r>
            <a:r>
              <a:rPr lang="en-US" dirty="0">
                <a:highlight>
                  <a:srgbClr val="FFFF00"/>
                </a:highlight>
              </a:rPr>
              <a:t>Magnesium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Weak bone formation is due to the lack of calcium. The lack of which vitamin is responsible for this? </a:t>
            </a:r>
            <a:r>
              <a:rPr lang="en-US" dirty="0">
                <a:highlight>
                  <a:srgbClr val="FFFF00"/>
                </a:highlight>
              </a:rPr>
              <a:t>Vitamin 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process contributes most to the increase in weight of a plant? </a:t>
            </a:r>
            <a:r>
              <a:rPr lang="en-US" dirty="0">
                <a:highlight>
                  <a:srgbClr val="FFFF00"/>
                </a:highlight>
              </a:rPr>
              <a:t>Photosynthesis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Which of the following is not a trace element: Copper, Iron, Sulphur, Zinc? </a:t>
            </a:r>
            <a:r>
              <a:rPr lang="en-US" dirty="0">
                <a:highlight>
                  <a:srgbClr val="FFFF00"/>
                </a:highlight>
              </a:rPr>
              <a:t>Sulphur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Which organic compounds have Hydrogen and Oxygen present in the same ratio as in water? </a:t>
            </a:r>
            <a:r>
              <a:rPr lang="en-US" dirty="0">
                <a:highlight>
                  <a:srgbClr val="FFFF00"/>
                </a:highlight>
              </a:rPr>
              <a:t>Carbohydrates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10.	This chemical is used to test for reducing sugar. </a:t>
            </a:r>
            <a:r>
              <a:rPr lang="en-US" dirty="0">
                <a:highlight>
                  <a:srgbClr val="FFFF00"/>
                </a:highlight>
              </a:rPr>
              <a:t>Fehling’s/Benedict’s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69653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EBAF3-4FD5-9D0C-9556-964C8B06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10"/>
            <a:ext cx="10333075" cy="753756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6 – Human Nutrition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B56E4-40A3-28EC-D1E0-22A0576C5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7" y="1470991"/>
            <a:ext cx="11516139" cy="4828800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5100" dirty="0"/>
              <a:t>Give the biological name for the throat?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Name the part of the digestive system that connects the throat and the stomach?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Name the substance in bile which helps to </a:t>
            </a:r>
            <a:r>
              <a:rPr lang="en-US" sz="5100" dirty="0" err="1"/>
              <a:t>neutralise</a:t>
            </a:r>
            <a:r>
              <a:rPr lang="en-US" sz="5100" dirty="0"/>
              <a:t> stomach acid?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The hepatic portal vein carries blood from the alimentary canal to the…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Waves of contractions passing along the intestines gut is called …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What type of food is mainly absorbed into the lacteal?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Where are </a:t>
            </a:r>
            <a:r>
              <a:rPr lang="en-US" sz="5100" dirty="0" err="1"/>
              <a:t>faeces</a:t>
            </a:r>
            <a:r>
              <a:rPr lang="en-US" sz="5100" dirty="0"/>
              <a:t> stored before release?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Where is bile produced?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Where is bile stored?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Which part of the digestive system makes enzymes and insulin?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1974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23AD4-EB2B-2961-EAE0-5E68EB282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10"/>
            <a:ext cx="10333075" cy="647738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5 -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8DB5D-959D-CACA-3C8E-128D6DF26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35" y="1417984"/>
            <a:ext cx="11330607" cy="522135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A </a:t>
            </a:r>
            <a:r>
              <a:rPr lang="en-US" sz="2400" dirty="0" err="1"/>
              <a:t>colour</a:t>
            </a:r>
            <a:r>
              <a:rPr lang="en-US" sz="2400" dirty="0"/>
              <a:t>-blind man marries a woman with normal vision, whose father was </a:t>
            </a:r>
            <a:r>
              <a:rPr lang="en-US" sz="2400" dirty="0" err="1"/>
              <a:t>colour</a:t>
            </a:r>
            <a:r>
              <a:rPr lang="en-US" sz="2400" dirty="0"/>
              <a:t>-blind. What are the chances that a son of theirs will be </a:t>
            </a:r>
            <a:r>
              <a:rPr lang="en-US" sz="2400" dirty="0" err="1"/>
              <a:t>colour</a:t>
            </a:r>
            <a:r>
              <a:rPr lang="en-US" sz="2400" dirty="0"/>
              <a:t>-blind? </a:t>
            </a:r>
            <a:r>
              <a:rPr lang="en-US" sz="2400" dirty="0">
                <a:highlight>
                  <a:srgbClr val="FFFF00"/>
                </a:highlight>
              </a:rPr>
              <a:t>50% or 1 in 2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A person with blood type A may receive a transfusion of which type(s) of blood? </a:t>
            </a:r>
            <a:r>
              <a:rPr lang="en-US" sz="2400" dirty="0">
                <a:highlight>
                  <a:srgbClr val="FFFF00"/>
                </a:highlight>
              </a:rPr>
              <a:t>A &amp; O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In which cells in the body are alleles are NOT found in pairs? … </a:t>
            </a:r>
            <a:r>
              <a:rPr lang="en-US" sz="2400" dirty="0">
                <a:highlight>
                  <a:srgbClr val="FFFF00"/>
                </a:highlight>
              </a:rPr>
              <a:t>Gametes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Alternative forms of a gene are known as … </a:t>
            </a:r>
            <a:r>
              <a:rPr lang="en-US" sz="2400" dirty="0">
                <a:highlight>
                  <a:srgbClr val="FFFF00"/>
                </a:highlight>
              </a:rPr>
              <a:t>Alleles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List the possible gametes from </a:t>
            </a:r>
            <a:r>
              <a:rPr lang="en-US" sz="2400" dirty="0" err="1"/>
              <a:t>TTRr</a:t>
            </a:r>
            <a:r>
              <a:rPr lang="en-US" sz="2400" dirty="0"/>
              <a:t>? </a:t>
            </a:r>
            <a:r>
              <a:rPr lang="en-US" sz="2400" dirty="0">
                <a:highlight>
                  <a:srgbClr val="FFFF00"/>
                </a:highlight>
              </a:rPr>
              <a:t>TR, Tr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What process restores the diploid number of chromosomes? … </a:t>
            </a:r>
            <a:r>
              <a:rPr lang="en-US" sz="2400" dirty="0">
                <a:highlight>
                  <a:srgbClr val="FFFF00"/>
                </a:highlight>
              </a:rPr>
              <a:t>Fertilisation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The physical appearance of an individual as a result of the interaction of the genotype with the environment is called the … </a:t>
            </a:r>
            <a:r>
              <a:rPr lang="en-US" sz="2400" dirty="0">
                <a:highlight>
                  <a:srgbClr val="FFFF00"/>
                </a:highlight>
              </a:rPr>
              <a:t>Phenotype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The process of changing the information in a gene into a protein and the effect that protein has on the organism is called … </a:t>
            </a:r>
            <a:r>
              <a:rPr lang="en-US" sz="2400" dirty="0">
                <a:highlight>
                  <a:srgbClr val="FFFF00"/>
                </a:highlight>
              </a:rPr>
              <a:t>Gene expression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Two heterozygous tall plants, each with a recessive gene for dwarfism, are crossed. What proportion of their offspring will be dwarf? </a:t>
            </a:r>
            <a:r>
              <a:rPr lang="en-US" sz="2400" dirty="0">
                <a:highlight>
                  <a:srgbClr val="FFFF00"/>
                </a:highlight>
              </a:rPr>
              <a:t>1 in 4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What term refers to the formation of an intermediate phenotype from the heterozygous condition? </a:t>
            </a:r>
            <a:r>
              <a:rPr lang="en-US" sz="2400" dirty="0">
                <a:highlight>
                  <a:srgbClr val="FFFF00"/>
                </a:highlight>
              </a:rPr>
              <a:t>Incomplete dominance/lack of dominance/co-dominance</a:t>
            </a:r>
          </a:p>
        </p:txBody>
      </p:sp>
    </p:spTree>
    <p:extLst>
      <p:ext uri="{BB962C8B-B14F-4D97-AF65-F5344CB8AC3E}">
        <p14:creationId xmlns:p14="http://schemas.microsoft.com/office/powerpoint/2010/main" val="3858398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3A1188B-F6D0-454F-8265-790DD27A8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Yellow question mark">
            <a:extLst>
              <a:ext uri="{FF2B5EF4-FFF2-40B4-BE49-F238E27FC236}">
                <a16:creationId xmlns:a16="http://schemas.microsoft.com/office/drawing/2014/main" id="{47CEDE30-4CDE-E460-C4AA-C35E76A53F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A680864-F353-4128-88F8-98E04FD76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6000" y="473904"/>
            <a:ext cx="5677152" cy="2955096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299644 w 976578"/>
              <a:gd name="connsiteY0" fmla="*/ 719898 h 719898"/>
              <a:gd name="connsiteX1" fmla="*/ 444995 w 976578"/>
              <a:gd name="connsiteY1" fmla="*/ 631221 h 719898"/>
              <a:gd name="connsiteX2" fmla="*/ 835811 w 976578"/>
              <a:gd name="connsiteY2" fmla="*/ 542827 h 719898"/>
              <a:gd name="connsiteX3" fmla="*/ 969537 w 976578"/>
              <a:gd name="connsiteY3" fmla="*/ 251745 h 719898"/>
              <a:gd name="connsiteX4" fmla="*/ 689502 w 976578"/>
              <a:gd name="connsiteY4" fmla="*/ 94 h 719898"/>
              <a:gd name="connsiteX5" fmla="*/ 12711 w 976578"/>
              <a:gd name="connsiteY5" fmla="*/ 241077 h 719898"/>
              <a:gd name="connsiteX6" fmla="*/ 232302 w 976578"/>
              <a:gd name="connsiteY6" fmla="*/ 645127 h 719898"/>
              <a:gd name="connsiteX7" fmla="*/ 299644 w 976578"/>
              <a:gd name="connsiteY7" fmla="*/ 719898 h 719898"/>
              <a:gd name="connsiteX0" fmla="*/ 299644 w 976735"/>
              <a:gd name="connsiteY0" fmla="*/ 700584 h 700584"/>
              <a:gd name="connsiteX1" fmla="*/ 444995 w 976735"/>
              <a:gd name="connsiteY1" fmla="*/ 611907 h 700584"/>
              <a:gd name="connsiteX2" fmla="*/ 835811 w 976735"/>
              <a:gd name="connsiteY2" fmla="*/ 523513 h 700584"/>
              <a:gd name="connsiteX3" fmla="*/ 969537 w 976735"/>
              <a:gd name="connsiteY3" fmla="*/ 232431 h 700584"/>
              <a:gd name="connsiteX4" fmla="*/ 686992 w 976735"/>
              <a:gd name="connsiteY4" fmla="*/ 245 h 700584"/>
              <a:gd name="connsiteX5" fmla="*/ 12711 w 976735"/>
              <a:gd name="connsiteY5" fmla="*/ 221763 h 700584"/>
              <a:gd name="connsiteX6" fmla="*/ 232302 w 976735"/>
              <a:gd name="connsiteY6" fmla="*/ 625813 h 700584"/>
              <a:gd name="connsiteX7" fmla="*/ 299644 w 976735"/>
              <a:gd name="connsiteY7" fmla="*/ 700584 h 700584"/>
              <a:gd name="connsiteX0" fmla="*/ 299644 w 976735"/>
              <a:gd name="connsiteY0" fmla="*/ 701349 h 701349"/>
              <a:gd name="connsiteX1" fmla="*/ 444995 w 976735"/>
              <a:gd name="connsiteY1" fmla="*/ 612672 h 701349"/>
              <a:gd name="connsiteX2" fmla="*/ 835811 w 976735"/>
              <a:gd name="connsiteY2" fmla="*/ 524278 h 701349"/>
              <a:gd name="connsiteX3" fmla="*/ 969537 w 976735"/>
              <a:gd name="connsiteY3" fmla="*/ 233196 h 701349"/>
              <a:gd name="connsiteX4" fmla="*/ 686992 w 976735"/>
              <a:gd name="connsiteY4" fmla="*/ 1010 h 701349"/>
              <a:gd name="connsiteX5" fmla="*/ 12711 w 976735"/>
              <a:gd name="connsiteY5" fmla="*/ 222528 h 701349"/>
              <a:gd name="connsiteX6" fmla="*/ 232302 w 976735"/>
              <a:gd name="connsiteY6" fmla="*/ 626578 h 701349"/>
              <a:gd name="connsiteX7" fmla="*/ 299644 w 976735"/>
              <a:gd name="connsiteY7" fmla="*/ 701349 h 70134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617298 h 692069"/>
              <a:gd name="connsiteX7" fmla="*/ 299644 w 977050"/>
              <a:gd name="connsiteY7" fmla="*/ 692069 h 69206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594589 h 692069"/>
              <a:gd name="connsiteX7" fmla="*/ 299644 w 977050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1546"/>
              <a:gd name="connsiteY0" fmla="*/ 692069 h 692069"/>
              <a:gd name="connsiteX1" fmla="*/ 444995 w 981546"/>
              <a:gd name="connsiteY1" fmla="*/ 603392 h 692069"/>
              <a:gd name="connsiteX2" fmla="*/ 858396 w 981546"/>
              <a:gd name="connsiteY2" fmla="*/ 532149 h 692069"/>
              <a:gd name="connsiteX3" fmla="*/ 969537 w 981546"/>
              <a:gd name="connsiteY3" fmla="*/ 223916 h 692069"/>
              <a:gd name="connsiteX4" fmla="*/ 681973 w 981546"/>
              <a:gd name="connsiteY4" fmla="*/ 1462 h 692069"/>
              <a:gd name="connsiteX5" fmla="*/ 12711 w 981546"/>
              <a:gd name="connsiteY5" fmla="*/ 213248 h 692069"/>
              <a:gd name="connsiteX6" fmla="*/ 232302 w 981546"/>
              <a:gd name="connsiteY6" fmla="*/ 594589 h 692069"/>
              <a:gd name="connsiteX7" fmla="*/ 299644 w 981546"/>
              <a:gd name="connsiteY7" fmla="*/ 692069 h 69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1546" h="692069">
                <a:moveTo>
                  <a:pt x="299644" y="692069"/>
                </a:moveTo>
                <a:cubicBezTo>
                  <a:pt x="328219" y="653017"/>
                  <a:pt x="351870" y="630045"/>
                  <a:pt x="444995" y="603392"/>
                </a:cubicBezTo>
                <a:cubicBezTo>
                  <a:pt x="538120" y="576739"/>
                  <a:pt x="737904" y="616922"/>
                  <a:pt x="858396" y="532149"/>
                </a:cubicBezTo>
                <a:cubicBezTo>
                  <a:pt x="978887" y="447377"/>
                  <a:pt x="998941" y="312364"/>
                  <a:pt x="969537" y="223916"/>
                </a:cubicBezTo>
                <a:cubicBezTo>
                  <a:pt x="940133" y="135468"/>
                  <a:pt x="848972" y="6484"/>
                  <a:pt x="681973" y="1462"/>
                </a:cubicBezTo>
                <a:cubicBezTo>
                  <a:pt x="514974" y="-3560"/>
                  <a:pt x="102871" y="-7985"/>
                  <a:pt x="12711" y="213248"/>
                </a:cubicBezTo>
                <a:cubicBezTo>
                  <a:pt x="-22722" y="376316"/>
                  <a:pt x="5512" y="520199"/>
                  <a:pt x="232302" y="594589"/>
                </a:cubicBezTo>
                <a:cubicBezTo>
                  <a:pt x="285452" y="612591"/>
                  <a:pt x="299644" y="692069"/>
                  <a:pt x="299644" y="69206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B3A362-9A54-C520-76F0-540C836C5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2450" y="815770"/>
            <a:ext cx="5079999" cy="1384506"/>
          </a:xfrm>
        </p:spPr>
        <p:txBody>
          <a:bodyPr anchor="b">
            <a:normAutofit/>
          </a:bodyPr>
          <a:lstStyle/>
          <a:p>
            <a:r>
              <a:rPr lang="en-IE" dirty="0">
                <a:solidFill>
                  <a:srgbClr val="000000"/>
                </a:solidFill>
              </a:rPr>
              <a:t>Bonas Question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03C134F-19BD-FF22-DB55-0E1156D7A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780268"/>
            <a:ext cx="10674249" cy="126196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IE" dirty="0">
                <a:solidFill>
                  <a:srgbClr val="000000"/>
                </a:solidFill>
              </a:rPr>
              <a:t>Name the openings on the stem of a plant where gas exchange occurs?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D20C3C1-709C-4741-B640-140DC0B8C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30685" y="470276"/>
            <a:ext cx="5677152" cy="2955096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299644 w 976578"/>
              <a:gd name="connsiteY0" fmla="*/ 719898 h 719898"/>
              <a:gd name="connsiteX1" fmla="*/ 444995 w 976578"/>
              <a:gd name="connsiteY1" fmla="*/ 631221 h 719898"/>
              <a:gd name="connsiteX2" fmla="*/ 835811 w 976578"/>
              <a:gd name="connsiteY2" fmla="*/ 542827 h 719898"/>
              <a:gd name="connsiteX3" fmla="*/ 969537 w 976578"/>
              <a:gd name="connsiteY3" fmla="*/ 251745 h 719898"/>
              <a:gd name="connsiteX4" fmla="*/ 689502 w 976578"/>
              <a:gd name="connsiteY4" fmla="*/ 94 h 719898"/>
              <a:gd name="connsiteX5" fmla="*/ 12711 w 976578"/>
              <a:gd name="connsiteY5" fmla="*/ 241077 h 719898"/>
              <a:gd name="connsiteX6" fmla="*/ 232302 w 976578"/>
              <a:gd name="connsiteY6" fmla="*/ 645127 h 719898"/>
              <a:gd name="connsiteX7" fmla="*/ 299644 w 976578"/>
              <a:gd name="connsiteY7" fmla="*/ 719898 h 719898"/>
              <a:gd name="connsiteX0" fmla="*/ 299644 w 976735"/>
              <a:gd name="connsiteY0" fmla="*/ 700584 h 700584"/>
              <a:gd name="connsiteX1" fmla="*/ 444995 w 976735"/>
              <a:gd name="connsiteY1" fmla="*/ 611907 h 700584"/>
              <a:gd name="connsiteX2" fmla="*/ 835811 w 976735"/>
              <a:gd name="connsiteY2" fmla="*/ 523513 h 700584"/>
              <a:gd name="connsiteX3" fmla="*/ 969537 w 976735"/>
              <a:gd name="connsiteY3" fmla="*/ 232431 h 700584"/>
              <a:gd name="connsiteX4" fmla="*/ 686992 w 976735"/>
              <a:gd name="connsiteY4" fmla="*/ 245 h 700584"/>
              <a:gd name="connsiteX5" fmla="*/ 12711 w 976735"/>
              <a:gd name="connsiteY5" fmla="*/ 221763 h 700584"/>
              <a:gd name="connsiteX6" fmla="*/ 232302 w 976735"/>
              <a:gd name="connsiteY6" fmla="*/ 625813 h 700584"/>
              <a:gd name="connsiteX7" fmla="*/ 299644 w 976735"/>
              <a:gd name="connsiteY7" fmla="*/ 700584 h 700584"/>
              <a:gd name="connsiteX0" fmla="*/ 299644 w 976735"/>
              <a:gd name="connsiteY0" fmla="*/ 701349 h 701349"/>
              <a:gd name="connsiteX1" fmla="*/ 444995 w 976735"/>
              <a:gd name="connsiteY1" fmla="*/ 612672 h 701349"/>
              <a:gd name="connsiteX2" fmla="*/ 835811 w 976735"/>
              <a:gd name="connsiteY2" fmla="*/ 524278 h 701349"/>
              <a:gd name="connsiteX3" fmla="*/ 969537 w 976735"/>
              <a:gd name="connsiteY3" fmla="*/ 233196 h 701349"/>
              <a:gd name="connsiteX4" fmla="*/ 686992 w 976735"/>
              <a:gd name="connsiteY4" fmla="*/ 1010 h 701349"/>
              <a:gd name="connsiteX5" fmla="*/ 12711 w 976735"/>
              <a:gd name="connsiteY5" fmla="*/ 222528 h 701349"/>
              <a:gd name="connsiteX6" fmla="*/ 232302 w 976735"/>
              <a:gd name="connsiteY6" fmla="*/ 626578 h 701349"/>
              <a:gd name="connsiteX7" fmla="*/ 299644 w 976735"/>
              <a:gd name="connsiteY7" fmla="*/ 701349 h 70134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617298 h 692069"/>
              <a:gd name="connsiteX7" fmla="*/ 299644 w 977050"/>
              <a:gd name="connsiteY7" fmla="*/ 692069 h 69206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594589 h 692069"/>
              <a:gd name="connsiteX7" fmla="*/ 299644 w 977050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1546"/>
              <a:gd name="connsiteY0" fmla="*/ 692069 h 692069"/>
              <a:gd name="connsiteX1" fmla="*/ 444995 w 981546"/>
              <a:gd name="connsiteY1" fmla="*/ 603392 h 692069"/>
              <a:gd name="connsiteX2" fmla="*/ 858396 w 981546"/>
              <a:gd name="connsiteY2" fmla="*/ 532149 h 692069"/>
              <a:gd name="connsiteX3" fmla="*/ 969537 w 981546"/>
              <a:gd name="connsiteY3" fmla="*/ 223916 h 692069"/>
              <a:gd name="connsiteX4" fmla="*/ 681973 w 981546"/>
              <a:gd name="connsiteY4" fmla="*/ 1462 h 692069"/>
              <a:gd name="connsiteX5" fmla="*/ 12711 w 981546"/>
              <a:gd name="connsiteY5" fmla="*/ 213248 h 692069"/>
              <a:gd name="connsiteX6" fmla="*/ 232302 w 981546"/>
              <a:gd name="connsiteY6" fmla="*/ 594589 h 692069"/>
              <a:gd name="connsiteX7" fmla="*/ 299644 w 981546"/>
              <a:gd name="connsiteY7" fmla="*/ 692069 h 69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1546" h="692069">
                <a:moveTo>
                  <a:pt x="299644" y="692069"/>
                </a:moveTo>
                <a:cubicBezTo>
                  <a:pt x="328219" y="653017"/>
                  <a:pt x="351870" y="630045"/>
                  <a:pt x="444995" y="603392"/>
                </a:cubicBezTo>
                <a:cubicBezTo>
                  <a:pt x="538120" y="576739"/>
                  <a:pt x="737904" y="616922"/>
                  <a:pt x="858396" y="532149"/>
                </a:cubicBezTo>
                <a:cubicBezTo>
                  <a:pt x="978887" y="447377"/>
                  <a:pt x="998941" y="312364"/>
                  <a:pt x="969537" y="223916"/>
                </a:cubicBezTo>
                <a:cubicBezTo>
                  <a:pt x="940133" y="135468"/>
                  <a:pt x="848972" y="6484"/>
                  <a:pt x="681973" y="1462"/>
                </a:cubicBezTo>
                <a:cubicBezTo>
                  <a:pt x="514974" y="-3560"/>
                  <a:pt x="102871" y="-7985"/>
                  <a:pt x="12711" y="213248"/>
                </a:cubicBezTo>
                <a:cubicBezTo>
                  <a:pt x="-22722" y="376316"/>
                  <a:pt x="5512" y="520199"/>
                  <a:pt x="232302" y="594589"/>
                </a:cubicBezTo>
                <a:cubicBezTo>
                  <a:pt x="285452" y="612591"/>
                  <a:pt x="299644" y="692069"/>
                  <a:pt x="299644" y="692069"/>
                </a:cubicBezTo>
                <a:close/>
              </a:path>
            </a:pathLst>
          </a:custGeom>
          <a:noFill/>
          <a:ln w="1905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859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912CB-D3C4-ACF9-754D-B132316CD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10"/>
            <a:ext cx="10333075" cy="926034"/>
          </a:xfrm>
        </p:spPr>
        <p:txBody>
          <a:bodyPr/>
          <a:lstStyle/>
          <a:p>
            <a:r>
              <a:rPr lang="en-IE" dirty="0"/>
              <a:t>Round 7 - Respiration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705D1-579C-78AA-B33D-512C82024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339" y="1577009"/>
            <a:ext cx="11290852" cy="4722782"/>
          </a:xfrm>
        </p:spPr>
        <p:txBody>
          <a:bodyPr>
            <a:normAutofit fontScale="2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9600" dirty="0"/>
              <a:t>In the presence of oxygen, pyruvic acid enters the mitochondria, loses a molecule of CO2 and two hydrogen atoms to become?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In what part of the cell does Stage 1 of respiration take place?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Stage 1 of respiration is called 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What is respiration?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When a molecule of oxygen is breathed into the body which of the following structures would it reach last: Alveolus, Bronchiole, Bronchus, Pulmonary vein?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Which of the following is not connected with breathing: Alveoli, Intercostal muscles, </a:t>
            </a:r>
            <a:r>
              <a:rPr lang="en-US" sz="9600" dirty="0" err="1"/>
              <a:t>Oesophagus</a:t>
            </a:r>
            <a:r>
              <a:rPr lang="en-US" sz="9600" dirty="0"/>
              <a:t>, Trachea?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During anaerobic respiration, what products so yeast cells produce?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What does ATP stand for?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The largest number of ATP molecules is produced as a result of what type of respiration?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Two waste products of respiration are ?</a:t>
            </a:r>
            <a:endParaRPr lang="en-US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501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EBAF3-4FD5-9D0C-9556-964C8B06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10"/>
            <a:ext cx="10333075" cy="753756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6 –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B56E4-40A3-28EC-D1E0-22A0576C5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7" y="1470991"/>
            <a:ext cx="11516139" cy="4828800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5100" dirty="0"/>
              <a:t>Give the biological name for the throat? </a:t>
            </a:r>
            <a:r>
              <a:rPr lang="en-US" sz="5100" dirty="0">
                <a:highlight>
                  <a:srgbClr val="FFFF00"/>
                </a:highlight>
              </a:rPr>
              <a:t>Pharynx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Name the part of the digestive system that connects the throat and the stomach? </a:t>
            </a:r>
            <a:r>
              <a:rPr lang="en-US" sz="5100" dirty="0" err="1">
                <a:highlight>
                  <a:srgbClr val="FFFF00"/>
                </a:highlight>
              </a:rPr>
              <a:t>Oesophagus</a:t>
            </a:r>
            <a:endParaRPr lang="en-US" sz="5100" dirty="0">
              <a:highlight>
                <a:srgbClr val="FFFF00"/>
              </a:highligh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Name the substance in bile which helps to </a:t>
            </a:r>
            <a:r>
              <a:rPr lang="en-US" sz="5100" dirty="0" err="1"/>
              <a:t>neutralise</a:t>
            </a:r>
            <a:r>
              <a:rPr lang="en-US" sz="5100" dirty="0"/>
              <a:t> stomach acid? </a:t>
            </a:r>
            <a:r>
              <a:rPr lang="en-US" sz="5100" dirty="0">
                <a:highlight>
                  <a:srgbClr val="FFFF00"/>
                </a:highlight>
              </a:rPr>
              <a:t>Sodium Bicarbonate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The hepatic portal vein carries blood from the alimentary canal to the </a:t>
            </a:r>
            <a:r>
              <a:rPr lang="en-US" sz="5100" dirty="0">
                <a:highlight>
                  <a:srgbClr val="FFFF00"/>
                </a:highlight>
              </a:rPr>
              <a:t>… Liver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Waves of contractions passing along the intestines gut is called … </a:t>
            </a:r>
            <a:r>
              <a:rPr lang="en-US" sz="5100" dirty="0">
                <a:highlight>
                  <a:srgbClr val="FFFF00"/>
                </a:highlight>
              </a:rPr>
              <a:t>Peristalsis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What type of food is mainly absorbed into the lacteal? </a:t>
            </a:r>
            <a:r>
              <a:rPr lang="en-US" sz="5100" dirty="0">
                <a:highlight>
                  <a:srgbClr val="FFFF00"/>
                </a:highlight>
              </a:rPr>
              <a:t>Fat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Where are </a:t>
            </a:r>
            <a:r>
              <a:rPr lang="en-US" sz="5100" dirty="0" err="1"/>
              <a:t>faeces</a:t>
            </a:r>
            <a:r>
              <a:rPr lang="en-US" sz="5100" dirty="0"/>
              <a:t> stored before release? </a:t>
            </a:r>
            <a:r>
              <a:rPr lang="en-US" sz="5100" dirty="0">
                <a:highlight>
                  <a:srgbClr val="FFFF00"/>
                </a:highlight>
              </a:rPr>
              <a:t>Rectum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Where is bile produced? </a:t>
            </a:r>
            <a:r>
              <a:rPr lang="en-US" sz="5100" dirty="0">
                <a:highlight>
                  <a:srgbClr val="FFFF00"/>
                </a:highlight>
              </a:rPr>
              <a:t>Liver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Where is bile stored? </a:t>
            </a:r>
            <a:r>
              <a:rPr lang="en-US" sz="5100" dirty="0">
                <a:highlight>
                  <a:srgbClr val="FFFF00"/>
                </a:highlight>
              </a:rPr>
              <a:t>Gall Bladder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Which part of the digestive system makes enzymes and insulin? </a:t>
            </a:r>
            <a:r>
              <a:rPr lang="en-US" sz="5100" dirty="0">
                <a:highlight>
                  <a:srgbClr val="FFFF00"/>
                </a:highlight>
              </a:rPr>
              <a:t>Pancreas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37814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87810-3DDC-EC28-9B84-613C55D58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820017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8 – Scientific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3EAF5-5124-5CD9-0058-1CF7DB0A0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071" y="1378227"/>
            <a:ext cx="11502886" cy="4921564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A dummy treatment given in medical studies is called a?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An educated guess based on an observation is called a?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 test where neither the tester nor the subject know who is receiving the test chemical and who is receiving the placebo is called?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 theory that has withstood rigorous testing and is accepted as true is called a?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An exact repeat of an experiment is called a?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An experimental set-up designed for comparison is referred to as a?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Where should the findings of scientific studies be reported?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The information collected from experiments is referred to as?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The study of the morality of human conduct is referred to as?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Which of the following is not a limitation of the scientific method: Accidental discoveries, Amount of time, Changing world, Extent of knowledge? 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304613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3A1188B-F6D0-454F-8265-790DD27A8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Yellow question mark">
            <a:extLst>
              <a:ext uri="{FF2B5EF4-FFF2-40B4-BE49-F238E27FC236}">
                <a16:creationId xmlns:a16="http://schemas.microsoft.com/office/drawing/2014/main" id="{47CEDE30-4CDE-E460-C4AA-C35E76A53F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A680864-F353-4128-88F8-98E04FD76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6000" y="473904"/>
            <a:ext cx="5677152" cy="2955096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299644 w 976578"/>
              <a:gd name="connsiteY0" fmla="*/ 719898 h 719898"/>
              <a:gd name="connsiteX1" fmla="*/ 444995 w 976578"/>
              <a:gd name="connsiteY1" fmla="*/ 631221 h 719898"/>
              <a:gd name="connsiteX2" fmla="*/ 835811 w 976578"/>
              <a:gd name="connsiteY2" fmla="*/ 542827 h 719898"/>
              <a:gd name="connsiteX3" fmla="*/ 969537 w 976578"/>
              <a:gd name="connsiteY3" fmla="*/ 251745 h 719898"/>
              <a:gd name="connsiteX4" fmla="*/ 689502 w 976578"/>
              <a:gd name="connsiteY4" fmla="*/ 94 h 719898"/>
              <a:gd name="connsiteX5" fmla="*/ 12711 w 976578"/>
              <a:gd name="connsiteY5" fmla="*/ 241077 h 719898"/>
              <a:gd name="connsiteX6" fmla="*/ 232302 w 976578"/>
              <a:gd name="connsiteY6" fmla="*/ 645127 h 719898"/>
              <a:gd name="connsiteX7" fmla="*/ 299644 w 976578"/>
              <a:gd name="connsiteY7" fmla="*/ 719898 h 719898"/>
              <a:gd name="connsiteX0" fmla="*/ 299644 w 976735"/>
              <a:gd name="connsiteY0" fmla="*/ 700584 h 700584"/>
              <a:gd name="connsiteX1" fmla="*/ 444995 w 976735"/>
              <a:gd name="connsiteY1" fmla="*/ 611907 h 700584"/>
              <a:gd name="connsiteX2" fmla="*/ 835811 w 976735"/>
              <a:gd name="connsiteY2" fmla="*/ 523513 h 700584"/>
              <a:gd name="connsiteX3" fmla="*/ 969537 w 976735"/>
              <a:gd name="connsiteY3" fmla="*/ 232431 h 700584"/>
              <a:gd name="connsiteX4" fmla="*/ 686992 w 976735"/>
              <a:gd name="connsiteY4" fmla="*/ 245 h 700584"/>
              <a:gd name="connsiteX5" fmla="*/ 12711 w 976735"/>
              <a:gd name="connsiteY5" fmla="*/ 221763 h 700584"/>
              <a:gd name="connsiteX6" fmla="*/ 232302 w 976735"/>
              <a:gd name="connsiteY6" fmla="*/ 625813 h 700584"/>
              <a:gd name="connsiteX7" fmla="*/ 299644 w 976735"/>
              <a:gd name="connsiteY7" fmla="*/ 700584 h 700584"/>
              <a:gd name="connsiteX0" fmla="*/ 299644 w 976735"/>
              <a:gd name="connsiteY0" fmla="*/ 701349 h 701349"/>
              <a:gd name="connsiteX1" fmla="*/ 444995 w 976735"/>
              <a:gd name="connsiteY1" fmla="*/ 612672 h 701349"/>
              <a:gd name="connsiteX2" fmla="*/ 835811 w 976735"/>
              <a:gd name="connsiteY2" fmla="*/ 524278 h 701349"/>
              <a:gd name="connsiteX3" fmla="*/ 969537 w 976735"/>
              <a:gd name="connsiteY3" fmla="*/ 233196 h 701349"/>
              <a:gd name="connsiteX4" fmla="*/ 686992 w 976735"/>
              <a:gd name="connsiteY4" fmla="*/ 1010 h 701349"/>
              <a:gd name="connsiteX5" fmla="*/ 12711 w 976735"/>
              <a:gd name="connsiteY5" fmla="*/ 222528 h 701349"/>
              <a:gd name="connsiteX6" fmla="*/ 232302 w 976735"/>
              <a:gd name="connsiteY6" fmla="*/ 626578 h 701349"/>
              <a:gd name="connsiteX7" fmla="*/ 299644 w 976735"/>
              <a:gd name="connsiteY7" fmla="*/ 701349 h 70134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617298 h 692069"/>
              <a:gd name="connsiteX7" fmla="*/ 299644 w 977050"/>
              <a:gd name="connsiteY7" fmla="*/ 692069 h 69206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594589 h 692069"/>
              <a:gd name="connsiteX7" fmla="*/ 299644 w 977050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1546"/>
              <a:gd name="connsiteY0" fmla="*/ 692069 h 692069"/>
              <a:gd name="connsiteX1" fmla="*/ 444995 w 981546"/>
              <a:gd name="connsiteY1" fmla="*/ 603392 h 692069"/>
              <a:gd name="connsiteX2" fmla="*/ 858396 w 981546"/>
              <a:gd name="connsiteY2" fmla="*/ 532149 h 692069"/>
              <a:gd name="connsiteX3" fmla="*/ 969537 w 981546"/>
              <a:gd name="connsiteY3" fmla="*/ 223916 h 692069"/>
              <a:gd name="connsiteX4" fmla="*/ 681973 w 981546"/>
              <a:gd name="connsiteY4" fmla="*/ 1462 h 692069"/>
              <a:gd name="connsiteX5" fmla="*/ 12711 w 981546"/>
              <a:gd name="connsiteY5" fmla="*/ 213248 h 692069"/>
              <a:gd name="connsiteX6" fmla="*/ 232302 w 981546"/>
              <a:gd name="connsiteY6" fmla="*/ 594589 h 692069"/>
              <a:gd name="connsiteX7" fmla="*/ 299644 w 981546"/>
              <a:gd name="connsiteY7" fmla="*/ 692069 h 69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1546" h="692069">
                <a:moveTo>
                  <a:pt x="299644" y="692069"/>
                </a:moveTo>
                <a:cubicBezTo>
                  <a:pt x="328219" y="653017"/>
                  <a:pt x="351870" y="630045"/>
                  <a:pt x="444995" y="603392"/>
                </a:cubicBezTo>
                <a:cubicBezTo>
                  <a:pt x="538120" y="576739"/>
                  <a:pt x="737904" y="616922"/>
                  <a:pt x="858396" y="532149"/>
                </a:cubicBezTo>
                <a:cubicBezTo>
                  <a:pt x="978887" y="447377"/>
                  <a:pt x="998941" y="312364"/>
                  <a:pt x="969537" y="223916"/>
                </a:cubicBezTo>
                <a:cubicBezTo>
                  <a:pt x="940133" y="135468"/>
                  <a:pt x="848972" y="6484"/>
                  <a:pt x="681973" y="1462"/>
                </a:cubicBezTo>
                <a:cubicBezTo>
                  <a:pt x="514974" y="-3560"/>
                  <a:pt x="102871" y="-7985"/>
                  <a:pt x="12711" y="213248"/>
                </a:cubicBezTo>
                <a:cubicBezTo>
                  <a:pt x="-22722" y="376316"/>
                  <a:pt x="5512" y="520199"/>
                  <a:pt x="232302" y="594589"/>
                </a:cubicBezTo>
                <a:cubicBezTo>
                  <a:pt x="285452" y="612591"/>
                  <a:pt x="299644" y="692069"/>
                  <a:pt x="299644" y="69206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B3A362-9A54-C520-76F0-540C836C5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2450" y="815770"/>
            <a:ext cx="5079999" cy="1384506"/>
          </a:xfrm>
        </p:spPr>
        <p:txBody>
          <a:bodyPr anchor="b">
            <a:normAutofit/>
          </a:bodyPr>
          <a:lstStyle/>
          <a:p>
            <a:r>
              <a:rPr lang="en-IE" dirty="0">
                <a:solidFill>
                  <a:srgbClr val="000000"/>
                </a:solidFill>
              </a:rPr>
              <a:t>Bonas Question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03C134F-19BD-FF22-DB55-0E1156D7A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780268"/>
            <a:ext cx="10674249" cy="126196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What event takes place in meristematic tissue in plants? </a:t>
            </a:r>
            <a:endParaRPr lang="en-IE" dirty="0">
              <a:solidFill>
                <a:srgbClr val="000000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D20C3C1-709C-4741-B640-140DC0B8C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30685" y="470276"/>
            <a:ext cx="5677152" cy="2955096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299644 w 976578"/>
              <a:gd name="connsiteY0" fmla="*/ 719898 h 719898"/>
              <a:gd name="connsiteX1" fmla="*/ 444995 w 976578"/>
              <a:gd name="connsiteY1" fmla="*/ 631221 h 719898"/>
              <a:gd name="connsiteX2" fmla="*/ 835811 w 976578"/>
              <a:gd name="connsiteY2" fmla="*/ 542827 h 719898"/>
              <a:gd name="connsiteX3" fmla="*/ 969537 w 976578"/>
              <a:gd name="connsiteY3" fmla="*/ 251745 h 719898"/>
              <a:gd name="connsiteX4" fmla="*/ 689502 w 976578"/>
              <a:gd name="connsiteY4" fmla="*/ 94 h 719898"/>
              <a:gd name="connsiteX5" fmla="*/ 12711 w 976578"/>
              <a:gd name="connsiteY5" fmla="*/ 241077 h 719898"/>
              <a:gd name="connsiteX6" fmla="*/ 232302 w 976578"/>
              <a:gd name="connsiteY6" fmla="*/ 645127 h 719898"/>
              <a:gd name="connsiteX7" fmla="*/ 299644 w 976578"/>
              <a:gd name="connsiteY7" fmla="*/ 719898 h 719898"/>
              <a:gd name="connsiteX0" fmla="*/ 299644 w 976735"/>
              <a:gd name="connsiteY0" fmla="*/ 700584 h 700584"/>
              <a:gd name="connsiteX1" fmla="*/ 444995 w 976735"/>
              <a:gd name="connsiteY1" fmla="*/ 611907 h 700584"/>
              <a:gd name="connsiteX2" fmla="*/ 835811 w 976735"/>
              <a:gd name="connsiteY2" fmla="*/ 523513 h 700584"/>
              <a:gd name="connsiteX3" fmla="*/ 969537 w 976735"/>
              <a:gd name="connsiteY3" fmla="*/ 232431 h 700584"/>
              <a:gd name="connsiteX4" fmla="*/ 686992 w 976735"/>
              <a:gd name="connsiteY4" fmla="*/ 245 h 700584"/>
              <a:gd name="connsiteX5" fmla="*/ 12711 w 976735"/>
              <a:gd name="connsiteY5" fmla="*/ 221763 h 700584"/>
              <a:gd name="connsiteX6" fmla="*/ 232302 w 976735"/>
              <a:gd name="connsiteY6" fmla="*/ 625813 h 700584"/>
              <a:gd name="connsiteX7" fmla="*/ 299644 w 976735"/>
              <a:gd name="connsiteY7" fmla="*/ 700584 h 700584"/>
              <a:gd name="connsiteX0" fmla="*/ 299644 w 976735"/>
              <a:gd name="connsiteY0" fmla="*/ 701349 h 701349"/>
              <a:gd name="connsiteX1" fmla="*/ 444995 w 976735"/>
              <a:gd name="connsiteY1" fmla="*/ 612672 h 701349"/>
              <a:gd name="connsiteX2" fmla="*/ 835811 w 976735"/>
              <a:gd name="connsiteY2" fmla="*/ 524278 h 701349"/>
              <a:gd name="connsiteX3" fmla="*/ 969537 w 976735"/>
              <a:gd name="connsiteY3" fmla="*/ 233196 h 701349"/>
              <a:gd name="connsiteX4" fmla="*/ 686992 w 976735"/>
              <a:gd name="connsiteY4" fmla="*/ 1010 h 701349"/>
              <a:gd name="connsiteX5" fmla="*/ 12711 w 976735"/>
              <a:gd name="connsiteY5" fmla="*/ 222528 h 701349"/>
              <a:gd name="connsiteX6" fmla="*/ 232302 w 976735"/>
              <a:gd name="connsiteY6" fmla="*/ 626578 h 701349"/>
              <a:gd name="connsiteX7" fmla="*/ 299644 w 976735"/>
              <a:gd name="connsiteY7" fmla="*/ 701349 h 70134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617298 h 692069"/>
              <a:gd name="connsiteX7" fmla="*/ 299644 w 977050"/>
              <a:gd name="connsiteY7" fmla="*/ 692069 h 692069"/>
              <a:gd name="connsiteX0" fmla="*/ 299644 w 977050"/>
              <a:gd name="connsiteY0" fmla="*/ 692069 h 692069"/>
              <a:gd name="connsiteX1" fmla="*/ 444995 w 977050"/>
              <a:gd name="connsiteY1" fmla="*/ 603392 h 692069"/>
              <a:gd name="connsiteX2" fmla="*/ 835811 w 977050"/>
              <a:gd name="connsiteY2" fmla="*/ 514998 h 692069"/>
              <a:gd name="connsiteX3" fmla="*/ 969537 w 977050"/>
              <a:gd name="connsiteY3" fmla="*/ 223916 h 692069"/>
              <a:gd name="connsiteX4" fmla="*/ 681973 w 977050"/>
              <a:gd name="connsiteY4" fmla="*/ 1462 h 692069"/>
              <a:gd name="connsiteX5" fmla="*/ 12711 w 977050"/>
              <a:gd name="connsiteY5" fmla="*/ 213248 h 692069"/>
              <a:gd name="connsiteX6" fmla="*/ 232302 w 977050"/>
              <a:gd name="connsiteY6" fmla="*/ 594589 h 692069"/>
              <a:gd name="connsiteX7" fmla="*/ 299644 w 977050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2164"/>
              <a:gd name="connsiteY0" fmla="*/ 692069 h 692069"/>
              <a:gd name="connsiteX1" fmla="*/ 444995 w 982164"/>
              <a:gd name="connsiteY1" fmla="*/ 603392 h 692069"/>
              <a:gd name="connsiteX2" fmla="*/ 860905 w 982164"/>
              <a:gd name="connsiteY2" fmla="*/ 511754 h 692069"/>
              <a:gd name="connsiteX3" fmla="*/ 969537 w 982164"/>
              <a:gd name="connsiteY3" fmla="*/ 223916 h 692069"/>
              <a:gd name="connsiteX4" fmla="*/ 681973 w 982164"/>
              <a:gd name="connsiteY4" fmla="*/ 1462 h 692069"/>
              <a:gd name="connsiteX5" fmla="*/ 12711 w 982164"/>
              <a:gd name="connsiteY5" fmla="*/ 213248 h 692069"/>
              <a:gd name="connsiteX6" fmla="*/ 232302 w 982164"/>
              <a:gd name="connsiteY6" fmla="*/ 594589 h 692069"/>
              <a:gd name="connsiteX7" fmla="*/ 299644 w 982164"/>
              <a:gd name="connsiteY7" fmla="*/ 692069 h 692069"/>
              <a:gd name="connsiteX0" fmla="*/ 299644 w 981546"/>
              <a:gd name="connsiteY0" fmla="*/ 692069 h 692069"/>
              <a:gd name="connsiteX1" fmla="*/ 444995 w 981546"/>
              <a:gd name="connsiteY1" fmla="*/ 603392 h 692069"/>
              <a:gd name="connsiteX2" fmla="*/ 858396 w 981546"/>
              <a:gd name="connsiteY2" fmla="*/ 532149 h 692069"/>
              <a:gd name="connsiteX3" fmla="*/ 969537 w 981546"/>
              <a:gd name="connsiteY3" fmla="*/ 223916 h 692069"/>
              <a:gd name="connsiteX4" fmla="*/ 681973 w 981546"/>
              <a:gd name="connsiteY4" fmla="*/ 1462 h 692069"/>
              <a:gd name="connsiteX5" fmla="*/ 12711 w 981546"/>
              <a:gd name="connsiteY5" fmla="*/ 213248 h 692069"/>
              <a:gd name="connsiteX6" fmla="*/ 232302 w 981546"/>
              <a:gd name="connsiteY6" fmla="*/ 594589 h 692069"/>
              <a:gd name="connsiteX7" fmla="*/ 299644 w 981546"/>
              <a:gd name="connsiteY7" fmla="*/ 692069 h 69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1546" h="692069">
                <a:moveTo>
                  <a:pt x="299644" y="692069"/>
                </a:moveTo>
                <a:cubicBezTo>
                  <a:pt x="328219" y="653017"/>
                  <a:pt x="351870" y="630045"/>
                  <a:pt x="444995" y="603392"/>
                </a:cubicBezTo>
                <a:cubicBezTo>
                  <a:pt x="538120" y="576739"/>
                  <a:pt x="737904" y="616922"/>
                  <a:pt x="858396" y="532149"/>
                </a:cubicBezTo>
                <a:cubicBezTo>
                  <a:pt x="978887" y="447377"/>
                  <a:pt x="998941" y="312364"/>
                  <a:pt x="969537" y="223916"/>
                </a:cubicBezTo>
                <a:cubicBezTo>
                  <a:pt x="940133" y="135468"/>
                  <a:pt x="848972" y="6484"/>
                  <a:pt x="681973" y="1462"/>
                </a:cubicBezTo>
                <a:cubicBezTo>
                  <a:pt x="514974" y="-3560"/>
                  <a:pt x="102871" y="-7985"/>
                  <a:pt x="12711" y="213248"/>
                </a:cubicBezTo>
                <a:cubicBezTo>
                  <a:pt x="-22722" y="376316"/>
                  <a:pt x="5512" y="520199"/>
                  <a:pt x="232302" y="594589"/>
                </a:cubicBezTo>
                <a:cubicBezTo>
                  <a:pt x="285452" y="612591"/>
                  <a:pt x="299644" y="692069"/>
                  <a:pt x="299644" y="692069"/>
                </a:cubicBezTo>
                <a:close/>
              </a:path>
            </a:pathLst>
          </a:custGeom>
          <a:noFill/>
          <a:ln w="1905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30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912CB-D3C4-ACF9-754D-B132316CD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10"/>
            <a:ext cx="10333075" cy="926034"/>
          </a:xfrm>
        </p:spPr>
        <p:txBody>
          <a:bodyPr/>
          <a:lstStyle/>
          <a:p>
            <a:r>
              <a:rPr lang="en-IE" dirty="0"/>
              <a:t>Round 7 -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705D1-579C-78AA-B33D-512C82024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339" y="1577009"/>
            <a:ext cx="11290852" cy="4722782"/>
          </a:xfrm>
        </p:spPr>
        <p:txBody>
          <a:bodyPr>
            <a:normAutofit fontScale="2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9600" dirty="0"/>
              <a:t>In the presence of oxygen, pyruvic acid enters the mitochondria, loses a molecule of CO2 and two hydrogen atoms to become </a:t>
            </a:r>
            <a:r>
              <a:rPr lang="en-US" sz="9600" dirty="0">
                <a:highlight>
                  <a:srgbClr val="FFFF00"/>
                </a:highlight>
              </a:rPr>
              <a:t>… Acetyl coenzyme 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In what part of the cell does Stage 1 of respiration take place? </a:t>
            </a:r>
            <a:r>
              <a:rPr lang="en-US" sz="9600" dirty="0">
                <a:highlight>
                  <a:srgbClr val="FFFF00"/>
                </a:highlight>
              </a:rPr>
              <a:t>Cytoplasm/Cytosol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Stage 1 of respiration is called </a:t>
            </a:r>
            <a:r>
              <a:rPr lang="en-US" sz="9600" dirty="0">
                <a:highlight>
                  <a:srgbClr val="FFFF00"/>
                </a:highlight>
              </a:rPr>
              <a:t>… Glycolysis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What is respiration? </a:t>
            </a:r>
            <a:r>
              <a:rPr lang="en-US" sz="9600" dirty="0">
                <a:highlight>
                  <a:srgbClr val="FFFF00"/>
                </a:highlight>
              </a:rPr>
              <a:t>The release of energy from food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When a molecule of oxygen is breathed into the body which of the following structures would it reach last: Alveolus, Bronchiole, Bronchus, Pulmonary vein? </a:t>
            </a:r>
            <a:r>
              <a:rPr lang="en-US" sz="9600" dirty="0">
                <a:highlight>
                  <a:srgbClr val="FFFF00"/>
                </a:highlight>
              </a:rPr>
              <a:t>Pulmonary vein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Which of the following is not connected with breathing: Alveoli, Intercostal muscles, </a:t>
            </a:r>
            <a:r>
              <a:rPr lang="en-US" sz="9600" dirty="0" err="1"/>
              <a:t>Oesophagus</a:t>
            </a:r>
            <a:r>
              <a:rPr lang="en-US" sz="9600" dirty="0"/>
              <a:t>, Trachea? </a:t>
            </a:r>
            <a:r>
              <a:rPr lang="en-US" sz="9600" dirty="0" err="1">
                <a:highlight>
                  <a:srgbClr val="FFFF00"/>
                </a:highlight>
              </a:rPr>
              <a:t>Oesophagus</a:t>
            </a:r>
            <a:endParaRPr lang="en-US" sz="9600" dirty="0">
              <a:highlight>
                <a:srgbClr val="FFFF00"/>
              </a:highligh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During anaerobic respiration, what products so yeast cells produce? </a:t>
            </a:r>
            <a:r>
              <a:rPr lang="en-US" sz="9600" dirty="0">
                <a:highlight>
                  <a:srgbClr val="FFFF00"/>
                </a:highlight>
              </a:rPr>
              <a:t>carbon dioxide and Ethanol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What does ATP stand for? … </a:t>
            </a:r>
            <a:r>
              <a:rPr lang="en-US" sz="9600" dirty="0">
                <a:highlight>
                  <a:srgbClr val="FFFF00"/>
                </a:highlight>
              </a:rPr>
              <a:t>Adenosine triphosphate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The largest number of ATP molecules is produced as a result of what type of respiration? </a:t>
            </a:r>
            <a:r>
              <a:rPr lang="en-US" sz="9600" dirty="0">
                <a:highlight>
                  <a:srgbClr val="FFFF00"/>
                </a:highlight>
              </a:rPr>
              <a:t>Aerobic respiration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Two waste products of respiration are ?… </a:t>
            </a:r>
            <a:r>
              <a:rPr lang="en-US" sz="9600" dirty="0">
                <a:highlight>
                  <a:srgbClr val="FFFF00"/>
                </a:highlight>
              </a:rPr>
              <a:t>CO2 &amp; H2O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7674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C7375-0138-FA68-56B3-56C93E20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646477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9 – Breathing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DFC9B-8671-0620-71B5-37893A3F8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543" y="1306286"/>
            <a:ext cx="11379199" cy="4616133"/>
          </a:xfrm>
        </p:spPr>
        <p:txBody>
          <a:bodyPr>
            <a:normAutofit fontScale="2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1200" dirty="0"/>
              <a:t>What are Alveoli surrounded by?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1200" dirty="0"/>
              <a:t>Does the process of exchange of gases occur in the nasal cavity?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1200" dirty="0"/>
              <a:t>The flap of tissue which covers the opening to the larynx and trachea and prevents food going ‘down the wrong way’ is called the?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1200" dirty="0"/>
              <a:t>The lungs excrete what substances?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1200" dirty="0"/>
              <a:t>The ventilation </a:t>
            </a:r>
            <a:r>
              <a:rPr lang="en-US" sz="11200" dirty="0" err="1"/>
              <a:t>centre</a:t>
            </a:r>
            <a:r>
              <a:rPr lang="en-US" sz="11200" dirty="0"/>
              <a:t> in the brain controls the rate of breathing. In what part of the brain is it located?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1200" dirty="0"/>
              <a:t>What is the normal rate of breathing per minute in humans?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1200" dirty="0"/>
              <a:t>Where is </a:t>
            </a:r>
            <a:r>
              <a:rPr lang="en-US" sz="11200" dirty="0" err="1"/>
              <a:t>oxyhaemoglobin</a:t>
            </a:r>
            <a:r>
              <a:rPr lang="en-US" sz="11200" dirty="0"/>
              <a:t> formed?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1200" dirty="0"/>
              <a:t>Which blood vessels carry deoxygenated blood towards the lungs?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1200" dirty="0"/>
              <a:t>Which part of the breathing system is reinforced by cartilage?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1200" dirty="0"/>
              <a:t>What gas controls the breathing rate in humans?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3218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87810-3DDC-EC28-9B84-613C55D58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820017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8 –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3EAF5-5124-5CD9-0058-1CF7DB0A0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7" y="1470991"/>
            <a:ext cx="11330609" cy="4828799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400" dirty="0"/>
              <a:t>A dummy treatment given in medical studies is called a </a:t>
            </a:r>
            <a:r>
              <a:rPr lang="en-US" sz="3400" dirty="0">
                <a:highlight>
                  <a:srgbClr val="FFFF00"/>
                </a:highlight>
              </a:rPr>
              <a:t>… Placebo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An educated guess based on an observation is called a?… </a:t>
            </a:r>
            <a:r>
              <a:rPr lang="en-US" sz="3400" dirty="0">
                <a:highlight>
                  <a:srgbClr val="FFFF00"/>
                </a:highlight>
              </a:rPr>
              <a:t>Hypothesi</a:t>
            </a:r>
            <a:r>
              <a:rPr lang="en-US" sz="3400" dirty="0"/>
              <a:t>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A test where neither the tester nor the subject know who is receiving the test chemical and who is receiving the placebo is called a … </a:t>
            </a:r>
            <a:r>
              <a:rPr lang="en-US" sz="3400" dirty="0">
                <a:highlight>
                  <a:srgbClr val="FFFF00"/>
                </a:highlight>
              </a:rPr>
              <a:t>Double blind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A theory that has withstood rigorous testing and is accepted as true is called a … </a:t>
            </a:r>
            <a:r>
              <a:rPr lang="en-US" sz="3400" dirty="0">
                <a:highlight>
                  <a:srgbClr val="FFFF00"/>
                </a:highlight>
              </a:rPr>
              <a:t>Law/Principle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An exact repeat of an experiment is called a … </a:t>
            </a:r>
            <a:r>
              <a:rPr lang="en-US" sz="3400" dirty="0">
                <a:highlight>
                  <a:srgbClr val="FFFF00"/>
                </a:highlight>
              </a:rPr>
              <a:t>Replicate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An experimental set-up designed for comparison is referred to as a … </a:t>
            </a:r>
            <a:r>
              <a:rPr lang="en-US" sz="3400" dirty="0">
                <a:highlight>
                  <a:srgbClr val="FFFF00"/>
                </a:highlight>
              </a:rPr>
              <a:t>Control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Where should the findings of scientific studies be reported?… </a:t>
            </a:r>
            <a:r>
              <a:rPr lang="en-US" sz="3400" dirty="0">
                <a:highlight>
                  <a:srgbClr val="FFFF00"/>
                </a:highlight>
              </a:rPr>
              <a:t>Journals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The information collected from experiments is referred to as … </a:t>
            </a:r>
            <a:r>
              <a:rPr lang="en-US" sz="3400" dirty="0">
                <a:highlight>
                  <a:srgbClr val="FFFF00"/>
                </a:highlight>
              </a:rPr>
              <a:t>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The study of the morality of human conduct is referred to as … </a:t>
            </a:r>
            <a:r>
              <a:rPr lang="en-US" sz="3400" dirty="0">
                <a:highlight>
                  <a:srgbClr val="FFFF00"/>
                </a:highlight>
              </a:rPr>
              <a:t>Ethics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Which of the following is not a limitation of the scientific method: Accidental discoveries, Amount of time, Changing world, Extent of knowledge? </a:t>
            </a:r>
            <a:r>
              <a:rPr lang="en-US" sz="3400" dirty="0">
                <a:highlight>
                  <a:srgbClr val="FFFF00"/>
                </a:highlight>
              </a:rPr>
              <a:t>Amount of time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15309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36BBB-BF1C-E827-AD5F-A568278A4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787991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10 – Ecology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76BCD-718A-A2FF-A02E-EBA3866DA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346200"/>
            <a:ext cx="11430000" cy="48641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400" dirty="0"/>
              <a:t>A community of living organisms interacting with one another and their non-living environment within a particular area could also be describes as?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A list of organisms through which energy is transferred, usually beginning with a green plant, is known as a?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Are green plants consumers?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Nitrogen-fixing bacteria live in nodules on the roots of which family of plants?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The relationship that exists between organisms that live together for mutual benefit is called?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The study of how living things relate to each other and to their environment is known as?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True or False. A niche is a piece of equipment used for collecting organisms?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What is a habitat?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What term is used to describe a condition where lakes become over-enriched with nutrients, from excess </a:t>
            </a:r>
            <a:r>
              <a:rPr lang="en-US" sz="3400" dirty="0" err="1"/>
              <a:t>fertiliser</a:t>
            </a:r>
            <a:r>
              <a:rPr lang="en-US" sz="3400" dirty="0"/>
              <a:t> use and results, ultimately, in the death of aquatic organisms?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Converting atmospheric nitrogen to nitrates is called?</a:t>
            </a:r>
            <a:endParaRPr lang="en-US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3429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C7375-0138-FA68-56B3-56C93E20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980305"/>
          </a:xfrm>
        </p:spPr>
        <p:txBody>
          <a:bodyPr/>
          <a:lstStyle/>
          <a:p>
            <a:r>
              <a:rPr lang="en-IE" dirty="0"/>
              <a:t>Round 9 –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DFC9B-8671-0620-71B5-37893A3F8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085" y="1683657"/>
            <a:ext cx="11234057" cy="4616133"/>
          </a:xfrm>
        </p:spPr>
        <p:txBody>
          <a:bodyPr>
            <a:normAutofit fontScale="4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6200" dirty="0"/>
              <a:t>What are Alveoli surrounded by … </a:t>
            </a:r>
            <a:r>
              <a:rPr lang="en-US" sz="6200" dirty="0">
                <a:highlight>
                  <a:srgbClr val="FFFF00"/>
                </a:highlight>
              </a:rPr>
              <a:t>Capillaries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200" dirty="0"/>
              <a:t>Does the process of exchange of gases occur in the nasal cavity? </a:t>
            </a:r>
            <a:r>
              <a:rPr lang="en-US" sz="6200" dirty="0">
                <a:highlight>
                  <a:srgbClr val="FFFF00"/>
                </a:highlight>
              </a:rPr>
              <a:t>No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200" dirty="0"/>
              <a:t>The flap of tissue which covers the opening to the larynx and trachea and prevents food going ‘down the wrong way’ is called the … </a:t>
            </a:r>
            <a:r>
              <a:rPr lang="en-US" sz="6200" dirty="0">
                <a:highlight>
                  <a:srgbClr val="FFFF00"/>
                </a:highlight>
              </a:rPr>
              <a:t>Epiglottis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200" dirty="0"/>
              <a:t>The lungs excrete … </a:t>
            </a:r>
            <a:r>
              <a:rPr lang="en-US" sz="6200" dirty="0">
                <a:highlight>
                  <a:srgbClr val="FFFF00"/>
                </a:highlight>
              </a:rPr>
              <a:t>Water and Carbon dioxide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200" dirty="0"/>
              <a:t>The ventilation </a:t>
            </a:r>
            <a:r>
              <a:rPr lang="en-US" sz="6200" dirty="0" err="1"/>
              <a:t>centre</a:t>
            </a:r>
            <a:r>
              <a:rPr lang="en-US" sz="6200" dirty="0"/>
              <a:t> in the brain controls the rate of breathing. In what part of the brain is it located? </a:t>
            </a:r>
            <a:r>
              <a:rPr lang="en-US" sz="6200" dirty="0">
                <a:highlight>
                  <a:srgbClr val="FFFF00"/>
                </a:highlight>
              </a:rPr>
              <a:t>Medulla oblongata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200" dirty="0"/>
              <a:t>What is the normal rate of breathing per minute in humans? </a:t>
            </a:r>
            <a:r>
              <a:rPr lang="en-US" sz="6200" dirty="0">
                <a:highlight>
                  <a:srgbClr val="FFFF00"/>
                </a:highlight>
              </a:rPr>
              <a:t>16 – 18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200" dirty="0"/>
              <a:t>Where is </a:t>
            </a:r>
            <a:r>
              <a:rPr lang="en-US" sz="6200" dirty="0" err="1"/>
              <a:t>oxyhaemoglobin</a:t>
            </a:r>
            <a:r>
              <a:rPr lang="en-US" sz="6200" dirty="0"/>
              <a:t> formed? </a:t>
            </a:r>
            <a:r>
              <a:rPr lang="en-US" sz="6200" dirty="0">
                <a:highlight>
                  <a:srgbClr val="FFFF00"/>
                </a:highlight>
              </a:rPr>
              <a:t>Lungs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200" dirty="0"/>
              <a:t>Which blood vessels carry deoxygenated blood towards the lungs? </a:t>
            </a:r>
            <a:r>
              <a:rPr lang="en-US" sz="6200" dirty="0">
                <a:highlight>
                  <a:srgbClr val="FFFF00"/>
                </a:highlight>
              </a:rPr>
              <a:t>Pulmonary Artery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200" dirty="0"/>
              <a:t>Which part of the breathing system is reinforced by cartilage? </a:t>
            </a:r>
            <a:r>
              <a:rPr lang="en-US" sz="6200" dirty="0">
                <a:highlight>
                  <a:srgbClr val="FFFF00"/>
                </a:highlight>
              </a:rPr>
              <a:t>Trachea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200" dirty="0"/>
              <a:t>What gas controls the breathing rate in humans? </a:t>
            </a:r>
            <a:r>
              <a:rPr lang="en-US" sz="6200" dirty="0">
                <a:highlight>
                  <a:srgbClr val="FFFF00"/>
                </a:highlight>
              </a:rPr>
              <a:t>Carbon dioxide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87710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36BBB-BF1C-E827-AD5F-A568278A4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787991"/>
          </a:xfrm>
        </p:spPr>
        <p:txBody>
          <a:bodyPr>
            <a:normAutofit fontScale="90000"/>
          </a:bodyPr>
          <a:lstStyle/>
          <a:p>
            <a:r>
              <a:rPr lang="en-IE" dirty="0"/>
              <a:t>Round 10 –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76BCD-718A-A2FF-A02E-EBA3866DA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346200"/>
            <a:ext cx="11430000" cy="48641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400" dirty="0"/>
              <a:t>A community of living organisms interacting with one another and their non-living environment within a particular area could also be describes as … </a:t>
            </a:r>
            <a:r>
              <a:rPr lang="en-US" sz="3400" dirty="0">
                <a:highlight>
                  <a:srgbClr val="FFFF00"/>
                </a:highlight>
              </a:rPr>
              <a:t>An ecosystem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A list of organisms through which energy is transferred, usually beginning with a green plant, is known as a </a:t>
            </a:r>
            <a:r>
              <a:rPr lang="en-US" sz="3400" dirty="0">
                <a:highlight>
                  <a:srgbClr val="FFFF00"/>
                </a:highlight>
              </a:rPr>
              <a:t>… Food chain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Are green plants consumers? </a:t>
            </a:r>
            <a:r>
              <a:rPr lang="en-US" sz="3400" dirty="0">
                <a:highlight>
                  <a:srgbClr val="FFFF00"/>
                </a:highlight>
              </a:rPr>
              <a:t>No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Nitrogen-fixing bacteria live in nodules on the roots of … </a:t>
            </a:r>
            <a:r>
              <a:rPr lang="en-US" sz="3400" dirty="0">
                <a:highlight>
                  <a:srgbClr val="FFFF00"/>
                </a:highlight>
              </a:rPr>
              <a:t>Legumes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The relationship that exists between organisms that live together for mutual benefit is called … </a:t>
            </a:r>
            <a:r>
              <a:rPr lang="en-US" sz="3400" dirty="0">
                <a:highlight>
                  <a:srgbClr val="FFFF00"/>
                </a:highlight>
              </a:rPr>
              <a:t>Symbiotic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The study of how living things relate to each other and to their environment is known as … </a:t>
            </a:r>
            <a:r>
              <a:rPr lang="en-US" sz="3400" dirty="0">
                <a:highlight>
                  <a:srgbClr val="FFFF00"/>
                </a:highlight>
              </a:rPr>
              <a:t>Ecology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True or False. A niche is a piece of equipment used for collecting organisms? </a:t>
            </a:r>
            <a:r>
              <a:rPr lang="en-US" sz="3400" dirty="0">
                <a:highlight>
                  <a:srgbClr val="FFFF00"/>
                </a:highlight>
              </a:rPr>
              <a:t>False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What is a habitat?  </a:t>
            </a:r>
            <a:r>
              <a:rPr lang="en-US" sz="3400" dirty="0">
                <a:highlight>
                  <a:srgbClr val="FFFF00"/>
                </a:highlight>
              </a:rPr>
              <a:t>A place where an organism lives to which it has adapted.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What term is used to describe a condition where lakes become over-enriched with nutrients, from excess </a:t>
            </a:r>
            <a:r>
              <a:rPr lang="en-US" sz="3400" dirty="0" err="1"/>
              <a:t>fertiliser</a:t>
            </a:r>
            <a:r>
              <a:rPr lang="en-US" sz="3400" dirty="0"/>
              <a:t> use and results, ultimately, in the death of aquatic organisms? </a:t>
            </a:r>
            <a:r>
              <a:rPr lang="en-US" sz="3400" dirty="0">
                <a:highlight>
                  <a:srgbClr val="FFFF00"/>
                </a:highlight>
              </a:rPr>
              <a:t>Eutrophication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Converting atmospheric nitrogen to nitrates is called …</a:t>
            </a:r>
            <a:r>
              <a:rPr lang="en-US" sz="3400" dirty="0">
                <a:highlight>
                  <a:srgbClr val="FFFF00"/>
                </a:highlight>
              </a:rPr>
              <a:t> Nitrogen Fixation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90903747"/>
      </p:ext>
    </p:extLst>
  </p:cSld>
  <p:clrMapOvr>
    <a:masterClrMapping/>
  </p:clrMapOvr>
</p:sld>
</file>

<file path=ppt/theme/theme1.xml><?xml version="1.0" encoding="utf-8"?>
<a:theme xmlns:a="http://schemas.openxmlformats.org/drawingml/2006/main" name="ChitchatVTI">
  <a:themeElements>
    <a:clrScheme name="AnalogousFromDarkSeedLeftStep">
      <a:dk1>
        <a:srgbClr val="000000"/>
      </a:dk1>
      <a:lt1>
        <a:srgbClr val="FFFFFF"/>
      </a:lt1>
      <a:dk2>
        <a:srgbClr val="1C2831"/>
      </a:dk2>
      <a:lt2>
        <a:srgbClr val="F0F3F1"/>
      </a:lt2>
      <a:accent1>
        <a:srgbClr val="C34DB7"/>
      </a:accent1>
      <a:accent2>
        <a:srgbClr val="8C3BB1"/>
      </a:accent2>
      <a:accent3>
        <a:srgbClr val="6D4DC3"/>
      </a:accent3>
      <a:accent4>
        <a:srgbClr val="3F50B3"/>
      </a:accent4>
      <a:accent5>
        <a:srgbClr val="4D90C3"/>
      </a:accent5>
      <a:accent6>
        <a:srgbClr val="3BAFB1"/>
      </a:accent6>
      <a:hlink>
        <a:srgbClr val="3F72BF"/>
      </a:hlink>
      <a:folHlink>
        <a:srgbClr val="7F7F7F"/>
      </a:folHlink>
    </a:clrScheme>
    <a:fontScheme name="The Hand">
      <a:majorFont>
        <a:latin typeface="The Serif Hand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tchatVTI" id="{08BB1610-1071-4750-BA6F-EA15E875FFCD}" vid="{D7BDF053-2181-45AE-9365-FFAA906CB43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24d46dc-2b10-4e5c-b4fb-77eef5ca8e2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6B4642FC59D040B69F636D053324BE" ma:contentTypeVersion="16" ma:contentTypeDescription="Create a new document." ma:contentTypeScope="" ma:versionID="d29fad50c593577fe1017384b22b35f1">
  <xsd:schema xmlns:xsd="http://www.w3.org/2001/XMLSchema" xmlns:xs="http://www.w3.org/2001/XMLSchema" xmlns:p="http://schemas.microsoft.com/office/2006/metadata/properties" xmlns:ns3="0cfdfb73-e4c1-4eb0-9080-c91f133c739e" xmlns:ns4="e24d46dc-2b10-4e5c-b4fb-77eef5ca8e22" targetNamespace="http://schemas.microsoft.com/office/2006/metadata/properties" ma:root="true" ma:fieldsID="7c5b57bcac641c974873ca24e5432dfe" ns3:_="" ns4:_="">
    <xsd:import namespace="0cfdfb73-e4c1-4eb0-9080-c91f133c739e"/>
    <xsd:import namespace="e24d46dc-2b10-4e5c-b4fb-77eef5ca8e2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ServiceObjectDetectorVersion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fdfb73-e4c1-4eb0-9080-c91f133c739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4d46dc-2b10-4e5c-b4fb-77eef5ca8e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D17411-C95C-40E3-ADEA-7F08F3FCF4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F730A8-8B20-4843-AF60-0F10691D4F6B}">
  <ds:schemaRefs>
    <ds:schemaRef ds:uri="http://www.w3.org/XML/1998/namespace"/>
    <ds:schemaRef ds:uri="0cfdfb73-e4c1-4eb0-9080-c91f133c739e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e24d46dc-2b10-4e5c-b4fb-77eef5ca8e22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20F7C9F-B6B4-4A0E-915E-FFD39081C4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fdfb73-e4c1-4eb0-9080-c91f133c739e"/>
    <ds:schemaRef ds:uri="e24d46dc-2b10-4e5c-b4fb-77eef5ca8e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3124</Words>
  <Application>Microsoft Office PowerPoint</Application>
  <PresentationFormat>Widescreen</PresentationFormat>
  <Paragraphs>230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The Hand</vt:lpstr>
      <vt:lpstr>The Serif Hand</vt:lpstr>
      <vt:lpstr>ChitchatVTI</vt:lpstr>
      <vt:lpstr>Biology Quiz</vt:lpstr>
      <vt:lpstr>Round one – Biology General Knowledge</vt:lpstr>
      <vt:lpstr>Round 2 – Protein Synthesis</vt:lpstr>
      <vt:lpstr>Bonas Question</vt:lpstr>
      <vt:lpstr>Round One - Answers</vt:lpstr>
      <vt:lpstr>Round 3 - Enzymes</vt:lpstr>
      <vt:lpstr>Round 2 – Answers</vt:lpstr>
      <vt:lpstr>Round 4 - Food</vt:lpstr>
      <vt:lpstr>Round 3 - Answers</vt:lpstr>
      <vt:lpstr>Bonas Question</vt:lpstr>
      <vt:lpstr>Round 5 - Genetics</vt:lpstr>
      <vt:lpstr>Round 4 - Answers</vt:lpstr>
      <vt:lpstr>Round 6 – Human Nutrition</vt:lpstr>
      <vt:lpstr>Round 5 - Answers</vt:lpstr>
      <vt:lpstr>Bonas Question</vt:lpstr>
      <vt:lpstr>Round 7 - Respiration</vt:lpstr>
      <vt:lpstr>Round 6 – Answers</vt:lpstr>
      <vt:lpstr>Round 8 – Scientific Method</vt:lpstr>
      <vt:lpstr>Bonas Question</vt:lpstr>
      <vt:lpstr>Round 7 - Answers</vt:lpstr>
      <vt:lpstr>Round 9 – Breathing System</vt:lpstr>
      <vt:lpstr>Round 8 – Answers</vt:lpstr>
      <vt:lpstr>Round 10 – Ecology</vt:lpstr>
      <vt:lpstr>Round 9 – Answers</vt:lpstr>
      <vt:lpstr>Round 10 – 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 one - Ecology</dc:title>
  <dc:creator>Naomi Pierce</dc:creator>
  <cp:lastModifiedBy>Naomi Pierce</cp:lastModifiedBy>
  <cp:revision>2</cp:revision>
  <dcterms:created xsi:type="dcterms:W3CDTF">2023-11-10T10:34:25Z</dcterms:created>
  <dcterms:modified xsi:type="dcterms:W3CDTF">2023-11-11T16:24:34Z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0x0101000B6B4642FC59D040B69F636D053324BE</vt:lpwstr>
  </property>
</Properties>
</file>